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63" r:id="rId5"/>
  </p:sldMasterIdLst>
  <p:notesMasterIdLst>
    <p:notesMasterId r:id="rId18"/>
  </p:notesMasterIdLst>
  <p:sldIdLst>
    <p:sldId id="264" r:id="rId6"/>
    <p:sldId id="259" r:id="rId7"/>
    <p:sldId id="314" r:id="rId8"/>
    <p:sldId id="315" r:id="rId9"/>
    <p:sldId id="286" r:id="rId10"/>
    <p:sldId id="311" r:id="rId11"/>
    <p:sldId id="306" r:id="rId12"/>
    <p:sldId id="307" r:id="rId13"/>
    <p:sldId id="308" r:id="rId14"/>
    <p:sldId id="310" r:id="rId15"/>
    <p:sldId id="317"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521"/>
    <a:srgbClr val="FEF2E0"/>
    <a:srgbClr val="FBB03B"/>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9CC62-9E4B-4F73-A94F-87F53403DB23}" v="6" dt="2024-08-06T17:58:53.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1245" autoAdjust="0"/>
  </p:normalViewPr>
  <p:slideViewPr>
    <p:cSldViewPr snapToGrid="0">
      <p:cViewPr varScale="1">
        <p:scale>
          <a:sx n="82" d="100"/>
          <a:sy n="82" d="100"/>
        </p:scale>
        <p:origin x="750" y="84"/>
      </p:cViewPr>
      <p:guideLst/>
    </p:cSldViewPr>
  </p:slideViewPr>
  <p:notesTextViewPr>
    <p:cViewPr>
      <p:scale>
        <a:sx n="1" d="1"/>
        <a:sy n="1" d="1"/>
      </p:scale>
      <p:origin x="0" y="0"/>
    </p:cViewPr>
  </p:notesTextViewPr>
  <p:notesViewPr>
    <p:cSldViewPr snapToGrid="0">
      <p:cViewPr varScale="1">
        <p:scale>
          <a:sx n="79" d="100"/>
          <a:sy n="79" d="100"/>
        </p:scale>
        <p:origin x="27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196B-DE6F-4FC1-91A5-480B66DDF5D1}"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86637-9F6C-4F7E-A28E-8AAEAA1C7702}" type="slidenum">
              <a:rPr lang="en-US" smtClean="0"/>
              <a:t>‹#›</a:t>
            </a:fld>
            <a:endParaRPr lang="en-US"/>
          </a:p>
        </p:txBody>
      </p:sp>
    </p:spTree>
    <p:extLst>
      <p:ext uri="{BB962C8B-B14F-4D97-AF65-F5344CB8AC3E}">
        <p14:creationId xmlns:p14="http://schemas.microsoft.com/office/powerpoint/2010/main" val="228990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CA035-917C-46B4-BD3E-D188C779156F}" type="slidenum">
              <a:rPr lang="en-US" smtClean="0"/>
              <a:t>2</a:t>
            </a:fld>
            <a:endParaRPr lang="en-US"/>
          </a:p>
        </p:txBody>
      </p:sp>
    </p:spTree>
    <p:extLst>
      <p:ext uri="{BB962C8B-B14F-4D97-AF65-F5344CB8AC3E}">
        <p14:creationId xmlns:p14="http://schemas.microsoft.com/office/powerpoint/2010/main" val="325966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b9dace4bbc_2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b9dace4bbc_2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Talking Points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More than 900 cities were supported, with the majority being from small cities (under 25k)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High percentage of cities attending more than half of the modules.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55% of Phase 5 cities attended more than half, down from 62% (P4) but higher than 55% (P3), 53% (P2), and 37% (P1)</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Several steps involved to get people coming back: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1) the quality of the content gets people returning;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2) the effective messaging of what’s to come in the sessions and the newsletter</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3) the navigator calls.</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Participation</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Definition: Cities are counted to have participated in a module if they attend/use: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Peer Learning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Office Hours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Coaching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Web resources from that module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i="1">
                <a:solidFill>
                  <a:schemeClr val="dk1"/>
                </a:solidFill>
              </a:rPr>
              <a:t>Note: Very few cities (20 cities in total) have only used web resources, the vast majority attend some form of live session</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Why cities are not participating in all mods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Cities only need information from a few modules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Cities have scheduling conflicts (share information offline as well)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Cities have capacity constraints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City Spotlight - Stuart, FL:</a:t>
            </a:r>
            <a:endParaRPr sz="1200" b="1">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chemeClr val="dk1"/>
                </a:solidFill>
              </a:rPr>
              <a:t>Population</a:t>
            </a:r>
            <a:r>
              <a:rPr lang="en">
                <a:solidFill>
                  <a:schemeClr val="dk1"/>
                </a:solidFill>
              </a:rPr>
              <a:t>: 16,279</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chemeClr val="dk1"/>
                </a:solidFill>
              </a:rPr>
              <a:t>Hub Participation</a:t>
            </a:r>
            <a:r>
              <a:rPr lang="en">
                <a:solidFill>
                  <a:schemeClr val="dk1"/>
                </a:solidFill>
              </a:rPr>
              <a:t>: Superstar</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Ph4: RAISE; Ph5: PROTECT; Ph6: RCE/CRISI, RCN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 Info Tracks Attended: 3</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sz="1000">
                <a:solidFill>
                  <a:schemeClr val="dk1"/>
                </a:solidFill>
              </a:rPr>
              <a:t>Info Track Session(s) Attended: Webinar 38: Resilient Communities; Webinar 40: Sustainable Transportation; Webinar 41: Communicating Vision</a:t>
            </a:r>
            <a:endParaRPr sz="1000">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chemeClr val="dk1"/>
                </a:solidFill>
              </a:rPr>
              <a:t>Project Information</a:t>
            </a:r>
            <a:r>
              <a:rPr lang="en">
                <a:solidFill>
                  <a:schemeClr val="dk1"/>
                </a:solidFill>
              </a:rPr>
              <a:t>: Stuart, FL is interested in upgrading their transportation infrastructure. Stuart has been identified as a Community Disaster Resilience Zone, and is considering upgrading their stormwater management system and building a commuter rail station. Start joined the RAISE grant application bootcamp with the hope that the HUB experience would support the identification of projects best suited for RAISE funding. Stuart is currently participating in the PROTECT bootcamp and has joined three information track webinars on resilient communities, sustainable transportation, and communication.</a:t>
            </a:r>
            <a:r>
              <a:rPr lang="en" sz="1200" b="1">
                <a:solidFill>
                  <a:schemeClr val="dk1"/>
                </a:solidFill>
              </a:rPr>
              <a: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Katie: Let me start with why we did this.  The National League of Cities and our partners saw that, historically, small and disadvantaged cities were missing out  on competitive grant opportunities.  </a:t>
            </a:r>
          </a:p>
          <a:p>
            <a:endParaRPr lang="en-US" sz="1200" dirty="0"/>
          </a:p>
          <a:p>
            <a:r>
              <a:rPr lang="en-US" sz="1200" dirty="0"/>
              <a:t>So we created a program for cities under 150,000 that is led by three North Star Goals: </a:t>
            </a:r>
          </a:p>
          <a:p>
            <a:endParaRPr lang="en-US" sz="1200" dirty="0"/>
          </a:p>
          <a:p>
            <a:pPr marL="171450" indent="-171450">
              <a:buFontTx/>
              <a:buChar char="-"/>
            </a:pPr>
            <a:r>
              <a:rPr lang="en-US" sz="1200" dirty="0"/>
              <a:t>First, shift who is applying for and who is winning these infrastructure grants away from the big cities, to small and mid-size cities that have been historically disinvested in.</a:t>
            </a:r>
          </a:p>
          <a:p>
            <a:pPr marL="171450" indent="-171450">
              <a:buFontTx/>
              <a:buChar char="-"/>
            </a:pPr>
            <a:r>
              <a:rPr lang="en-US" sz="1200" dirty="0"/>
              <a:t>Next, improve the quality of those applications so that they become WINNING applications.</a:t>
            </a:r>
          </a:p>
          <a:p>
            <a:pPr marL="171450" indent="-171450">
              <a:buFontTx/>
              <a:buChar char="-"/>
            </a:pPr>
            <a:r>
              <a:rPr lang="en-US" sz="1200" dirty="0"/>
              <a:t>Finally, help cities use this funding to make infrastructure and climate improvements in towns, villages and boroughs all across the nation.</a:t>
            </a:r>
          </a:p>
          <a:p>
            <a:endParaRPr lang="en-US" dirty="0"/>
          </a:p>
        </p:txBody>
      </p:sp>
      <p:sp>
        <p:nvSpPr>
          <p:cNvPr id="4" name="Slide Number Placeholder 3"/>
          <p:cNvSpPr>
            <a:spLocks noGrp="1"/>
          </p:cNvSpPr>
          <p:nvPr>
            <p:ph type="sldNum" sz="quarter" idx="5"/>
          </p:nvPr>
        </p:nvSpPr>
        <p:spPr/>
        <p:txBody>
          <a:bodyPr/>
          <a:lstStyle/>
          <a:p>
            <a:fld id="{666CA035-917C-46B4-BD3E-D188C779156F}" type="slidenum">
              <a:rPr lang="en-US" smtClean="0"/>
              <a:t>4</a:t>
            </a:fld>
            <a:endParaRPr lang="en-US"/>
          </a:p>
        </p:txBody>
      </p:sp>
    </p:spTree>
    <p:extLst>
      <p:ext uri="{BB962C8B-B14F-4D97-AF65-F5344CB8AC3E}">
        <p14:creationId xmlns:p14="http://schemas.microsoft.com/office/powerpoint/2010/main" val="284167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b976c921cf_5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b976c921cf_5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List by state, with cities, with amounts</a:t>
            </a:r>
          </a:p>
          <a:p>
            <a:pPr marL="0" lvl="0" indent="0" algn="l" rtl="0">
              <a:spcBef>
                <a:spcPts val="0"/>
              </a:spcBef>
              <a:spcAft>
                <a:spcPts val="0"/>
              </a:spcAft>
              <a:buNone/>
            </a:pPr>
            <a:r>
              <a:rPr lang="en-US" dirty="0">
                <a:solidFill>
                  <a:schemeClr val="dk1"/>
                </a:solidFill>
              </a:rPr>
              <a:t>Include states with $0</a:t>
            </a:r>
          </a:p>
          <a:p>
            <a:pPr marL="0" lvl="0" indent="0" algn="l" rtl="0">
              <a:spcBef>
                <a:spcPts val="0"/>
              </a:spcBef>
              <a:spcAft>
                <a:spcPts val="0"/>
              </a:spcAft>
              <a:buNone/>
            </a:pPr>
            <a:r>
              <a:rPr lang="en-US" dirty="0">
                <a:solidFill>
                  <a:schemeClr val="dk1"/>
                </a:solidFill>
              </a:rPr>
              <a:t>Average award</a:t>
            </a:r>
          </a:p>
          <a:p>
            <a:pPr marL="0" lvl="0" indent="0" algn="l" rtl="0">
              <a:spcBef>
                <a:spcPts val="0"/>
              </a:spcBef>
              <a:spcAft>
                <a:spcPts val="0"/>
              </a:spcAft>
              <a:buNone/>
            </a:pPr>
            <a:r>
              <a:rPr lang="en-US" dirty="0">
                <a:solidFill>
                  <a:schemeClr val="dk1"/>
                </a:solidFill>
              </a:rPr>
              <a:t>Small cities</a:t>
            </a:r>
            <a:endParaRPr lang="en"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92836b9e5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92836b9e58_3_0:notes"/>
          <p:cNvSpPr txBox="1">
            <a:spLocks noGrp="1"/>
          </p:cNvSpPr>
          <p:nvPr>
            <p:ph type="body" idx="1"/>
          </p:nvPr>
        </p:nvSpPr>
        <p:spPr>
          <a:xfrm>
            <a:off x="685800" y="4338896"/>
            <a:ext cx="5486400" cy="4114800"/>
          </a:xfrm>
          <a:prstGeom prst="rect">
            <a:avLst/>
          </a:prstGeom>
        </p:spPr>
        <p:txBody>
          <a:bodyPr spcFirstLastPara="1" wrap="square" lIns="91425" tIns="91425" rIns="91425" bIns="91425" anchor="t" anchorCtr="0">
            <a:noAutofit/>
          </a:bodyPr>
          <a:lstStyle/>
          <a:p>
            <a:pPr lvl="0" algn="l" rtl="0">
              <a:spcBef>
                <a:spcPts val="0"/>
              </a:spcBef>
              <a:spcAft>
                <a:spcPts val="0"/>
              </a:spcAft>
            </a:pPr>
            <a:endParaRPr lang="en-US" b="1" dirty="0"/>
          </a:p>
        </p:txBody>
      </p:sp>
    </p:spTree>
    <p:extLst>
      <p:ext uri="{BB962C8B-B14F-4D97-AF65-F5344CB8AC3E}">
        <p14:creationId xmlns:p14="http://schemas.microsoft.com/office/powerpoint/2010/main" val="395125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92836b9e5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92836b9e58_3_0:notes"/>
          <p:cNvSpPr txBox="1">
            <a:spLocks noGrp="1"/>
          </p:cNvSpPr>
          <p:nvPr>
            <p:ph type="body" idx="1"/>
          </p:nvPr>
        </p:nvSpPr>
        <p:spPr>
          <a:xfrm>
            <a:off x="685800" y="4338896"/>
            <a:ext cx="5486400" cy="4114800"/>
          </a:xfrm>
          <a:prstGeom prst="rect">
            <a:avLst/>
          </a:prstGeom>
        </p:spPr>
        <p:txBody>
          <a:bodyPr spcFirstLastPara="1" wrap="square" lIns="91425" tIns="91425" rIns="91425" bIns="91425" anchor="t" anchorCtr="0">
            <a:noAutofit/>
          </a:bodyPr>
          <a:lstStyle/>
          <a:p>
            <a:pPr lvl="0" algn="l" rtl="0">
              <a:spcBef>
                <a:spcPts val="0"/>
              </a:spcBef>
              <a:spcAft>
                <a:spcPts val="0"/>
              </a:spcAft>
            </a:pPr>
            <a:endParaRPr lang="en-US" b="1" dirty="0"/>
          </a:p>
        </p:txBody>
      </p:sp>
    </p:spTree>
    <p:extLst>
      <p:ext uri="{BB962C8B-B14F-4D97-AF65-F5344CB8AC3E}">
        <p14:creationId xmlns:p14="http://schemas.microsoft.com/office/powerpoint/2010/main" val="855075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USTOM_3">
    <p:spTree>
      <p:nvGrpSpPr>
        <p:cNvPr id="1" name=""/>
        <p:cNvGrpSpPr/>
        <p:nvPr/>
      </p:nvGrpSpPr>
      <p:grpSpPr>
        <a:xfrm>
          <a:off x="0" y="0"/>
          <a:ext cx="0" cy="0"/>
          <a:chOff x="0" y="0"/>
          <a:chExt cx="0" cy="0"/>
        </a:xfrm>
      </p:grpSpPr>
      <p:pic>
        <p:nvPicPr>
          <p:cNvPr id="160" name="Google Shape;31;p7" descr="Google Shape;31;p7"/>
          <p:cNvPicPr>
            <a:picLocks noChangeAspect="1"/>
          </p:cNvPicPr>
          <p:nvPr/>
        </p:nvPicPr>
        <p:blipFill>
          <a:blip r:embed="rId2"/>
          <a:stretch>
            <a:fillRect/>
          </a:stretch>
        </p:blipFill>
        <p:spPr>
          <a:xfrm>
            <a:off x="2" y="6381600"/>
            <a:ext cx="12199166" cy="476535"/>
          </a:xfrm>
          <a:prstGeom prst="rect">
            <a:avLst/>
          </a:prstGeom>
          <a:ln w="12700">
            <a:miter lim="400000"/>
          </a:ln>
        </p:spPr>
      </p:pic>
      <p:sp>
        <p:nvSpPr>
          <p:cNvPr id="161" name="Title Text"/>
          <p:cNvSpPr txBox="1">
            <a:spLocks noGrp="1"/>
          </p:cNvSpPr>
          <p:nvPr>
            <p:ph type="title"/>
          </p:nvPr>
        </p:nvSpPr>
        <p:spPr>
          <a:xfrm>
            <a:off x="463299" y="556467"/>
            <a:ext cx="9783202" cy="657601"/>
          </a:xfrm>
          <a:prstGeom prst="rect">
            <a:avLst/>
          </a:prstGeom>
        </p:spPr>
        <p:txBody>
          <a:bodyPr lIns="243798" tIns="243798" rIns="243798" bIns="243798"/>
          <a:lstStyle>
            <a:lvl1pPr defTabSz="1219200">
              <a:lnSpc>
                <a:spcPct val="100000"/>
              </a:lnSpc>
              <a:defRPr sz="3200" spc="0">
                <a:latin typeface="Poppins"/>
                <a:ea typeface="Poppins"/>
                <a:cs typeface="Poppins"/>
                <a:sym typeface="Poppins"/>
              </a:defRPr>
            </a:lvl1pPr>
          </a:lstStyle>
          <a:p>
            <a:r>
              <a:t>Title Text</a:t>
            </a:r>
          </a:p>
        </p:txBody>
      </p:sp>
      <p:sp>
        <p:nvSpPr>
          <p:cNvPr id="162" name="Body Level One…"/>
          <p:cNvSpPr txBox="1">
            <a:spLocks noGrp="1"/>
          </p:cNvSpPr>
          <p:nvPr>
            <p:ph type="body" idx="1"/>
          </p:nvPr>
        </p:nvSpPr>
        <p:spPr>
          <a:xfrm>
            <a:off x="461499" y="1321033"/>
            <a:ext cx="11235603" cy="3924001"/>
          </a:xfrm>
          <a:prstGeom prst="rect">
            <a:avLst/>
          </a:prstGeom>
        </p:spPr>
        <p:txBody>
          <a:bodyPr lIns="243798" tIns="243798" rIns="243798" bIns="243798"/>
          <a:lstStyle>
            <a:lvl1pPr marL="459220" indent="-379845" defTabSz="1219200">
              <a:lnSpc>
                <a:spcPct val="115000"/>
              </a:lnSpc>
              <a:spcBef>
                <a:spcPts val="0"/>
              </a:spcBef>
              <a:buClr>
                <a:srgbClr val="000000"/>
              </a:buClr>
              <a:buSzPts val="2800"/>
              <a:buFont typeface="Helvetica"/>
              <a:buChar char="●"/>
              <a:defRPr sz="1400">
                <a:latin typeface="Open Sans"/>
                <a:ea typeface="Open Sans"/>
                <a:cs typeface="Open Sans"/>
                <a:sym typeface="Open Sans"/>
              </a:defRPr>
            </a:lvl1pPr>
            <a:lvl2pPr marL="687820" indent="-379845" defTabSz="1219200">
              <a:lnSpc>
                <a:spcPct val="115000"/>
              </a:lnSpc>
              <a:spcBef>
                <a:spcPts val="0"/>
              </a:spcBef>
              <a:buClr>
                <a:srgbClr val="000000"/>
              </a:buClr>
              <a:buSzPts val="2800"/>
              <a:buFont typeface="Helvetica"/>
              <a:buChar char="○"/>
              <a:defRPr sz="1400">
                <a:latin typeface="Open Sans"/>
                <a:ea typeface="Open Sans"/>
                <a:cs typeface="Open Sans"/>
                <a:sym typeface="Open Sans"/>
              </a:defRPr>
            </a:lvl2pPr>
            <a:lvl3pPr marL="916420" indent="-379845" defTabSz="1219200">
              <a:lnSpc>
                <a:spcPct val="115000"/>
              </a:lnSpc>
              <a:spcBef>
                <a:spcPts val="0"/>
              </a:spcBef>
              <a:buClr>
                <a:srgbClr val="000000"/>
              </a:buClr>
              <a:buSzPts val="2800"/>
              <a:buFont typeface="Helvetica"/>
              <a:buChar char="■"/>
              <a:defRPr sz="1400">
                <a:latin typeface="Open Sans"/>
                <a:ea typeface="Open Sans"/>
                <a:cs typeface="Open Sans"/>
                <a:sym typeface="Open Sans"/>
              </a:defRPr>
            </a:lvl3pPr>
            <a:lvl4pPr marL="1145020" indent="-379845" defTabSz="1219200">
              <a:lnSpc>
                <a:spcPct val="115000"/>
              </a:lnSpc>
              <a:spcBef>
                <a:spcPts val="0"/>
              </a:spcBef>
              <a:buClr>
                <a:srgbClr val="000000"/>
              </a:buClr>
              <a:buSzPts val="2800"/>
              <a:buFont typeface="Helvetica"/>
              <a:buChar char="●"/>
              <a:defRPr sz="1400">
                <a:latin typeface="Open Sans"/>
                <a:ea typeface="Open Sans"/>
                <a:cs typeface="Open Sans"/>
                <a:sym typeface="Open Sans"/>
              </a:defRPr>
            </a:lvl4pPr>
            <a:lvl5pPr marL="1373620" indent="-379845" defTabSz="1219200">
              <a:lnSpc>
                <a:spcPct val="115000"/>
              </a:lnSpc>
              <a:spcBef>
                <a:spcPts val="0"/>
              </a:spcBef>
              <a:buClr>
                <a:srgbClr val="000000"/>
              </a:buClr>
              <a:buSzPts val="2800"/>
              <a:buFont typeface="Helvetica"/>
              <a:buChar char="○"/>
              <a:defRPr sz="1400">
                <a:latin typeface="Open Sans"/>
                <a:ea typeface="Open Sans"/>
                <a:cs typeface="Open Sans"/>
                <a:sym typeface="Open Sans"/>
              </a:defRPr>
            </a:lvl5pPr>
          </a:lstStyle>
          <a:p>
            <a:r>
              <a:t>Body Level One</a:t>
            </a:r>
          </a:p>
          <a:p>
            <a:pPr lvl="1"/>
            <a:r>
              <a:t>Body Level Two</a:t>
            </a:r>
          </a:p>
          <a:p>
            <a:pPr lvl="2"/>
            <a:r>
              <a:t>Body Level Three</a:t>
            </a:r>
          </a:p>
          <a:p>
            <a:pPr lvl="3"/>
            <a:r>
              <a:t>Body Level Four</a:t>
            </a:r>
          </a:p>
          <a:p>
            <a:pPr lvl="4"/>
            <a:r>
              <a:t>Body Level Five</a:t>
            </a:r>
          </a:p>
        </p:txBody>
      </p:sp>
      <p:pic>
        <p:nvPicPr>
          <p:cNvPr id="163" name="Google Shape;35;p7" descr="Google Shape;35;p7"/>
          <p:cNvPicPr>
            <a:picLocks noChangeAspect="1"/>
          </p:cNvPicPr>
          <p:nvPr/>
        </p:nvPicPr>
        <p:blipFill>
          <a:blip r:embed="rId2"/>
          <a:stretch>
            <a:fillRect/>
          </a:stretch>
        </p:blipFill>
        <p:spPr>
          <a:xfrm rot="10800000">
            <a:off x="2" y="-1"/>
            <a:ext cx="12199166" cy="476535"/>
          </a:xfrm>
          <a:prstGeom prst="rect">
            <a:avLst/>
          </a:prstGeom>
          <a:ln w="12700">
            <a:miter lim="400000"/>
          </a:ln>
        </p:spPr>
      </p:pic>
      <p:sp>
        <p:nvSpPr>
          <p:cNvPr id="164" name="Slide Number"/>
          <p:cNvSpPr txBox="1">
            <a:spLocks noGrp="1"/>
          </p:cNvSpPr>
          <p:nvPr>
            <p:ph type="sldNum" sz="quarter" idx="2"/>
          </p:nvPr>
        </p:nvSpPr>
        <p:spPr>
          <a:xfrm>
            <a:off x="11609588" y="6399547"/>
            <a:ext cx="433791" cy="440650"/>
          </a:xfrm>
          <a:prstGeom prst="rect">
            <a:avLst/>
          </a:prstGeom>
        </p:spPr>
        <p:txBody>
          <a:bodyPr lIns="243798" tIns="243798" rIns="243798" bIns="243798" anchor="ctr">
            <a:normAutofit/>
          </a:bodyPr>
          <a:lstStyle>
            <a:lvl1pPr algn="r" defTabSz="1219200">
              <a:defRPr sz="1300">
                <a:latin typeface="Open Sans Medium"/>
                <a:ea typeface="Open Sans Medium"/>
                <a:cs typeface="Open Sans Medium"/>
                <a:sym typeface="Open Sans Medium"/>
              </a:defRPr>
            </a:lvl1pPr>
          </a:lstStyle>
          <a:p>
            <a:fld id="{86CB4B4D-7CA3-9044-876B-883B54F8677D}" type="slidenum">
              <a:t>‹#›</a:t>
            </a:fld>
            <a:endParaRPr/>
          </a:p>
        </p:txBody>
      </p:sp>
    </p:spTree>
    <p:extLst>
      <p:ext uri="{BB962C8B-B14F-4D97-AF65-F5344CB8AC3E}">
        <p14:creationId xmlns:p14="http://schemas.microsoft.com/office/powerpoint/2010/main" val="22720631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lt1"/>
        </a:solidFill>
        <a:effectLst/>
      </p:bgPr>
    </p:bg>
    <p:spTree>
      <p:nvGrpSpPr>
        <p:cNvPr id="1" name="Shape 160"/>
        <p:cNvGrpSpPr/>
        <p:nvPr/>
      </p:nvGrpSpPr>
      <p:grpSpPr>
        <a:xfrm>
          <a:off x="0" y="0"/>
          <a:ext cx="0" cy="0"/>
          <a:chOff x="0" y="0"/>
          <a:chExt cx="0" cy="0"/>
        </a:xfrm>
      </p:grpSpPr>
      <p:pic>
        <p:nvPicPr>
          <p:cNvPr id="161" name="Google Shape;161;p31"/>
          <p:cNvPicPr preferRelativeResize="0"/>
          <p:nvPr/>
        </p:nvPicPr>
        <p:blipFill>
          <a:blip r:embed="rId2">
            <a:alphaModFix/>
          </a:blip>
          <a:stretch>
            <a:fillRect/>
          </a:stretch>
        </p:blipFill>
        <p:spPr>
          <a:xfrm>
            <a:off x="3" y="6381600"/>
            <a:ext cx="12199164" cy="476533"/>
          </a:xfrm>
          <a:prstGeom prst="rect">
            <a:avLst/>
          </a:prstGeom>
          <a:noFill/>
          <a:ln>
            <a:noFill/>
          </a:ln>
        </p:spPr>
      </p:pic>
      <p:sp>
        <p:nvSpPr>
          <p:cNvPr id="162" name="Google Shape;162;p31"/>
          <p:cNvSpPr txBox="1">
            <a:spLocks noGrp="1"/>
          </p:cNvSpPr>
          <p:nvPr>
            <p:ph type="sldNum" idx="12"/>
          </p:nvPr>
        </p:nvSpPr>
        <p:spPr>
          <a:xfrm>
            <a:off x="11311777" y="6357472"/>
            <a:ext cx="731600" cy="524800"/>
          </a:xfrm>
          <a:prstGeom prst="rect">
            <a:avLst/>
          </a:prstGeom>
        </p:spPr>
        <p:txBody>
          <a:bodyPr spcFirstLastPara="1" wrap="square" lIns="91425" tIns="91425" rIns="91425" bIns="91425" anchor="ctr" anchorCtr="0">
            <a:normAutofit/>
          </a:bodyPr>
          <a:lstStyle>
            <a:lvl1pPr lvl="0" rtl="0">
              <a:buNone/>
              <a:defRPr>
                <a:solidFill>
                  <a:schemeClr val="dk1"/>
                </a:solidFill>
                <a:latin typeface="Open Sans Medium"/>
                <a:ea typeface="Open Sans Medium"/>
                <a:cs typeface="Open Sans Medium"/>
                <a:sym typeface="Open Sans Medium"/>
              </a:defRPr>
            </a:lvl1pPr>
            <a:lvl2pPr lvl="1" rtl="0">
              <a:buNone/>
              <a:defRPr>
                <a:solidFill>
                  <a:schemeClr val="dk1"/>
                </a:solidFill>
                <a:latin typeface="Open Sans Medium"/>
                <a:ea typeface="Open Sans Medium"/>
                <a:cs typeface="Open Sans Medium"/>
                <a:sym typeface="Open Sans Medium"/>
              </a:defRPr>
            </a:lvl2pPr>
            <a:lvl3pPr lvl="2" rtl="0">
              <a:buNone/>
              <a:defRPr>
                <a:solidFill>
                  <a:schemeClr val="dk1"/>
                </a:solidFill>
                <a:latin typeface="Open Sans Medium"/>
                <a:ea typeface="Open Sans Medium"/>
                <a:cs typeface="Open Sans Medium"/>
                <a:sym typeface="Open Sans Medium"/>
              </a:defRPr>
            </a:lvl3pPr>
            <a:lvl4pPr lvl="3" rtl="0">
              <a:buNone/>
              <a:defRPr>
                <a:solidFill>
                  <a:schemeClr val="dk1"/>
                </a:solidFill>
                <a:latin typeface="Open Sans Medium"/>
                <a:ea typeface="Open Sans Medium"/>
                <a:cs typeface="Open Sans Medium"/>
                <a:sym typeface="Open Sans Medium"/>
              </a:defRPr>
            </a:lvl4pPr>
            <a:lvl5pPr lvl="4" rtl="0">
              <a:buNone/>
              <a:defRPr>
                <a:solidFill>
                  <a:schemeClr val="dk1"/>
                </a:solidFill>
                <a:latin typeface="Open Sans Medium"/>
                <a:ea typeface="Open Sans Medium"/>
                <a:cs typeface="Open Sans Medium"/>
                <a:sym typeface="Open Sans Medium"/>
              </a:defRPr>
            </a:lvl5pPr>
            <a:lvl6pPr lvl="5" rtl="0">
              <a:buNone/>
              <a:defRPr>
                <a:solidFill>
                  <a:schemeClr val="dk1"/>
                </a:solidFill>
                <a:latin typeface="Open Sans Medium"/>
                <a:ea typeface="Open Sans Medium"/>
                <a:cs typeface="Open Sans Medium"/>
                <a:sym typeface="Open Sans Medium"/>
              </a:defRPr>
            </a:lvl6pPr>
            <a:lvl7pPr lvl="6" rtl="0">
              <a:buNone/>
              <a:defRPr>
                <a:solidFill>
                  <a:schemeClr val="dk1"/>
                </a:solidFill>
                <a:latin typeface="Open Sans Medium"/>
                <a:ea typeface="Open Sans Medium"/>
                <a:cs typeface="Open Sans Medium"/>
                <a:sym typeface="Open Sans Medium"/>
              </a:defRPr>
            </a:lvl7pPr>
            <a:lvl8pPr lvl="7" rtl="0">
              <a:buNone/>
              <a:defRPr>
                <a:solidFill>
                  <a:schemeClr val="dk1"/>
                </a:solidFill>
                <a:latin typeface="Open Sans Medium"/>
                <a:ea typeface="Open Sans Medium"/>
                <a:cs typeface="Open Sans Medium"/>
                <a:sym typeface="Open Sans Medium"/>
              </a:defRPr>
            </a:lvl8pPr>
            <a:lvl9pPr lvl="8" rtl="0">
              <a:buNone/>
              <a:defRPr>
                <a:solidFill>
                  <a:schemeClr val="dk1"/>
                </a:solidFill>
                <a:latin typeface="Open Sans Medium"/>
                <a:ea typeface="Open Sans Medium"/>
                <a:cs typeface="Open Sans Medium"/>
                <a:sym typeface="Open Sans Medium"/>
              </a:defRPr>
            </a:lvl9pPr>
          </a:lstStyle>
          <a:p>
            <a:fld id="{00000000-1234-1234-1234-123412341234}" type="slidenum">
              <a:rPr lang="en" smtClean="0"/>
              <a:pPr/>
              <a:t>‹#›</a:t>
            </a:fld>
            <a:endParaRPr lang="en"/>
          </a:p>
        </p:txBody>
      </p:sp>
      <p:sp>
        <p:nvSpPr>
          <p:cNvPr id="163" name="Google Shape;163;p31"/>
          <p:cNvSpPr txBox="1">
            <a:spLocks noGrp="1"/>
          </p:cNvSpPr>
          <p:nvPr>
            <p:ph type="title"/>
          </p:nvPr>
        </p:nvSpPr>
        <p:spPr>
          <a:xfrm>
            <a:off x="463300" y="556467"/>
            <a:ext cx="9783200" cy="6576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Font typeface="Open Sans"/>
              <a:buNone/>
              <a:defRPr sz="2400" b="1">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31"/>
          <p:cNvSpPr txBox="1">
            <a:spLocks noGrp="1"/>
          </p:cNvSpPr>
          <p:nvPr>
            <p:ph type="body" idx="1"/>
          </p:nvPr>
        </p:nvSpPr>
        <p:spPr>
          <a:xfrm>
            <a:off x="461500" y="1321033"/>
            <a:ext cx="11235600" cy="3924000"/>
          </a:xfrm>
          <a:prstGeom prst="rect">
            <a:avLst/>
          </a:prstGeom>
        </p:spPr>
        <p:txBody>
          <a:bodyPr spcFirstLastPara="1" wrap="square" lIns="91425" tIns="91425" rIns="91425" bIns="91425" anchor="t" anchorCtr="0">
            <a:normAutofit/>
          </a:bodyPr>
          <a:lstStyle>
            <a:lvl1pPr marL="609585" lvl="0"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1pPr>
            <a:lvl2pPr marL="1219170" lvl="1"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2pPr>
            <a:lvl3pPr marL="1828754" lvl="2"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3pPr>
            <a:lvl4pPr marL="2438339" lvl="3"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4pPr>
            <a:lvl5pPr marL="3047924" lvl="4"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5pPr>
            <a:lvl6pPr marL="3657509" lvl="5"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6pPr>
            <a:lvl7pPr marL="4267093" lvl="6"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7pPr>
            <a:lvl8pPr marL="4876678" lvl="7"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8pPr>
            <a:lvl9pPr marL="5486263" lvl="8"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9pPr>
          </a:lstStyle>
          <a:p>
            <a:endParaRPr/>
          </a:p>
        </p:txBody>
      </p:sp>
      <p:pic>
        <p:nvPicPr>
          <p:cNvPr id="165" name="Google Shape;165;p31"/>
          <p:cNvPicPr preferRelativeResize="0"/>
          <p:nvPr/>
        </p:nvPicPr>
        <p:blipFill>
          <a:blip r:embed="rId2">
            <a:alphaModFix/>
          </a:blip>
          <a:stretch>
            <a:fillRect/>
          </a:stretch>
        </p:blipFill>
        <p:spPr>
          <a:xfrm rot="10800000">
            <a:off x="3" y="0"/>
            <a:ext cx="12199164" cy="476533"/>
          </a:xfrm>
          <a:prstGeom prst="rect">
            <a:avLst/>
          </a:prstGeom>
          <a:noFill/>
          <a:ln>
            <a:noFill/>
          </a:ln>
        </p:spPr>
      </p:pic>
    </p:spTree>
    <p:extLst>
      <p:ext uri="{BB962C8B-B14F-4D97-AF65-F5344CB8AC3E}">
        <p14:creationId xmlns:p14="http://schemas.microsoft.com/office/powerpoint/2010/main" val="46459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preserve="1">
  <p:cSld name="1_Title and body 1">
    <p:bg>
      <p:bgPr>
        <a:solidFill>
          <a:schemeClr val="lt1"/>
        </a:solidFill>
        <a:effectLst/>
      </p:bgPr>
    </p:bg>
    <p:spTree>
      <p:nvGrpSpPr>
        <p:cNvPr id="1" name="Shape 160"/>
        <p:cNvGrpSpPr/>
        <p:nvPr/>
      </p:nvGrpSpPr>
      <p:grpSpPr>
        <a:xfrm>
          <a:off x="0" y="0"/>
          <a:ext cx="0" cy="0"/>
          <a:chOff x="0" y="0"/>
          <a:chExt cx="0" cy="0"/>
        </a:xfrm>
      </p:grpSpPr>
      <p:sp>
        <p:nvSpPr>
          <p:cNvPr id="162" name="Google Shape;162;p31"/>
          <p:cNvSpPr txBox="1">
            <a:spLocks noGrp="1"/>
          </p:cNvSpPr>
          <p:nvPr>
            <p:ph type="sldNum" idx="12"/>
          </p:nvPr>
        </p:nvSpPr>
        <p:spPr>
          <a:xfrm>
            <a:off x="11311777" y="6357472"/>
            <a:ext cx="731600" cy="524800"/>
          </a:xfrm>
          <a:prstGeom prst="rect">
            <a:avLst/>
          </a:prstGeom>
        </p:spPr>
        <p:txBody>
          <a:bodyPr spcFirstLastPara="1" wrap="square" lIns="91425" tIns="91425" rIns="91425" bIns="91425" anchor="ctr" anchorCtr="0">
            <a:normAutofit/>
          </a:bodyPr>
          <a:lstStyle>
            <a:lvl1pPr lvl="0" rtl="0">
              <a:buNone/>
              <a:defRPr>
                <a:solidFill>
                  <a:schemeClr val="dk1"/>
                </a:solidFill>
                <a:latin typeface="Open Sans Medium"/>
                <a:ea typeface="Open Sans Medium"/>
                <a:cs typeface="Open Sans Medium"/>
                <a:sym typeface="Open Sans Medium"/>
              </a:defRPr>
            </a:lvl1pPr>
            <a:lvl2pPr lvl="1" rtl="0">
              <a:buNone/>
              <a:defRPr>
                <a:solidFill>
                  <a:schemeClr val="dk1"/>
                </a:solidFill>
                <a:latin typeface="Open Sans Medium"/>
                <a:ea typeface="Open Sans Medium"/>
                <a:cs typeface="Open Sans Medium"/>
                <a:sym typeface="Open Sans Medium"/>
              </a:defRPr>
            </a:lvl2pPr>
            <a:lvl3pPr lvl="2" rtl="0">
              <a:buNone/>
              <a:defRPr>
                <a:solidFill>
                  <a:schemeClr val="dk1"/>
                </a:solidFill>
                <a:latin typeface="Open Sans Medium"/>
                <a:ea typeface="Open Sans Medium"/>
                <a:cs typeface="Open Sans Medium"/>
                <a:sym typeface="Open Sans Medium"/>
              </a:defRPr>
            </a:lvl3pPr>
            <a:lvl4pPr lvl="3" rtl="0">
              <a:buNone/>
              <a:defRPr>
                <a:solidFill>
                  <a:schemeClr val="dk1"/>
                </a:solidFill>
                <a:latin typeface="Open Sans Medium"/>
                <a:ea typeface="Open Sans Medium"/>
                <a:cs typeface="Open Sans Medium"/>
                <a:sym typeface="Open Sans Medium"/>
              </a:defRPr>
            </a:lvl4pPr>
            <a:lvl5pPr lvl="4" rtl="0">
              <a:buNone/>
              <a:defRPr>
                <a:solidFill>
                  <a:schemeClr val="dk1"/>
                </a:solidFill>
                <a:latin typeface="Open Sans Medium"/>
                <a:ea typeface="Open Sans Medium"/>
                <a:cs typeface="Open Sans Medium"/>
                <a:sym typeface="Open Sans Medium"/>
              </a:defRPr>
            </a:lvl5pPr>
            <a:lvl6pPr lvl="5" rtl="0">
              <a:buNone/>
              <a:defRPr>
                <a:solidFill>
                  <a:schemeClr val="dk1"/>
                </a:solidFill>
                <a:latin typeface="Open Sans Medium"/>
                <a:ea typeface="Open Sans Medium"/>
                <a:cs typeface="Open Sans Medium"/>
                <a:sym typeface="Open Sans Medium"/>
              </a:defRPr>
            </a:lvl6pPr>
            <a:lvl7pPr lvl="6" rtl="0">
              <a:buNone/>
              <a:defRPr>
                <a:solidFill>
                  <a:schemeClr val="dk1"/>
                </a:solidFill>
                <a:latin typeface="Open Sans Medium"/>
                <a:ea typeface="Open Sans Medium"/>
                <a:cs typeface="Open Sans Medium"/>
                <a:sym typeface="Open Sans Medium"/>
              </a:defRPr>
            </a:lvl7pPr>
            <a:lvl8pPr lvl="7" rtl="0">
              <a:buNone/>
              <a:defRPr>
                <a:solidFill>
                  <a:schemeClr val="dk1"/>
                </a:solidFill>
                <a:latin typeface="Open Sans Medium"/>
                <a:ea typeface="Open Sans Medium"/>
                <a:cs typeface="Open Sans Medium"/>
                <a:sym typeface="Open Sans Medium"/>
              </a:defRPr>
            </a:lvl8pPr>
            <a:lvl9pPr lvl="8" rtl="0">
              <a:buNone/>
              <a:defRPr>
                <a:solidFill>
                  <a:schemeClr val="dk1"/>
                </a:solidFill>
                <a:latin typeface="Open Sans Medium"/>
                <a:ea typeface="Open Sans Medium"/>
                <a:cs typeface="Open Sans Medium"/>
                <a:sym typeface="Open Sans Medium"/>
              </a:defRPr>
            </a:lvl9pPr>
          </a:lstStyle>
          <a:p>
            <a:fld id="{00000000-1234-1234-1234-123412341234}" type="slidenum">
              <a:rPr lang="en" smtClean="0"/>
              <a:pPr/>
              <a:t>‹#›</a:t>
            </a:fld>
            <a:endParaRPr lang="en"/>
          </a:p>
        </p:txBody>
      </p:sp>
      <p:sp>
        <p:nvSpPr>
          <p:cNvPr id="163" name="Google Shape;163;p31"/>
          <p:cNvSpPr txBox="1">
            <a:spLocks noGrp="1"/>
          </p:cNvSpPr>
          <p:nvPr>
            <p:ph type="title"/>
          </p:nvPr>
        </p:nvSpPr>
        <p:spPr>
          <a:xfrm>
            <a:off x="463300" y="556467"/>
            <a:ext cx="9783200" cy="6576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Font typeface="Open Sans"/>
              <a:buNone/>
              <a:defRPr sz="2400" b="1">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31"/>
          <p:cNvSpPr txBox="1">
            <a:spLocks noGrp="1"/>
          </p:cNvSpPr>
          <p:nvPr>
            <p:ph type="body" idx="1"/>
          </p:nvPr>
        </p:nvSpPr>
        <p:spPr>
          <a:xfrm>
            <a:off x="461500" y="1321033"/>
            <a:ext cx="11235600" cy="3924000"/>
          </a:xfrm>
          <a:prstGeom prst="rect">
            <a:avLst/>
          </a:prstGeom>
        </p:spPr>
        <p:txBody>
          <a:bodyPr spcFirstLastPara="1" wrap="square" lIns="91425" tIns="91425" rIns="91425" bIns="91425" anchor="t" anchorCtr="0">
            <a:normAutofit/>
          </a:bodyPr>
          <a:lstStyle>
            <a:lvl1pPr marL="609585" lvl="0"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1pPr>
            <a:lvl2pPr marL="1219170" lvl="1"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2pPr>
            <a:lvl3pPr marL="1828754" lvl="2"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3pPr>
            <a:lvl4pPr marL="2438339" lvl="3"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4pPr>
            <a:lvl5pPr marL="3047924" lvl="4"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5pPr>
            <a:lvl6pPr marL="3657509" lvl="5"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6pPr>
            <a:lvl7pPr marL="4267093" lvl="6"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7pPr>
            <a:lvl8pPr marL="4876678" lvl="7"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8pPr>
            <a:lvl9pPr marL="5486263" lvl="8" indent="-397923" rtl="0">
              <a:spcBef>
                <a:spcPts val="0"/>
              </a:spcBef>
              <a:spcAft>
                <a:spcPts val="0"/>
              </a:spcAft>
              <a:buClr>
                <a:schemeClr val="dk1"/>
              </a:buClr>
              <a:buSzPts val="1100"/>
              <a:buFont typeface="Open Sans"/>
              <a:buChar char="■"/>
              <a:defRPr sz="1467">
                <a:solidFill>
                  <a:schemeClr val="dk1"/>
                </a:solidFill>
                <a:latin typeface="Open Sans"/>
                <a:ea typeface="Open Sans"/>
                <a:cs typeface="Open Sans"/>
                <a:sym typeface="Open Sans"/>
              </a:defRPr>
            </a:lvl9pPr>
          </a:lstStyle>
          <a:p>
            <a:endParaRPr/>
          </a:p>
        </p:txBody>
      </p:sp>
      <p:pic>
        <p:nvPicPr>
          <p:cNvPr id="165" name="Google Shape;165;p31"/>
          <p:cNvPicPr preferRelativeResize="0"/>
          <p:nvPr/>
        </p:nvPicPr>
        <p:blipFill>
          <a:blip r:embed="rId2">
            <a:alphaModFix/>
          </a:blip>
          <a:stretch>
            <a:fillRect/>
          </a:stretch>
        </p:blipFill>
        <p:spPr>
          <a:xfrm rot="10800000">
            <a:off x="3" y="0"/>
            <a:ext cx="12199164" cy="476533"/>
          </a:xfrm>
          <a:prstGeom prst="rect">
            <a:avLst/>
          </a:prstGeom>
          <a:noFill/>
          <a:ln>
            <a:noFill/>
          </a:ln>
        </p:spPr>
      </p:pic>
    </p:spTree>
    <p:extLst>
      <p:ext uri="{BB962C8B-B14F-4D97-AF65-F5344CB8AC3E}">
        <p14:creationId xmlns:p14="http://schemas.microsoft.com/office/powerpoint/2010/main" val="268075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256F-3877-20FB-CA4A-A9F48785DB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A85E5E-65C7-C811-1809-5E5627E083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D83A3B-81E2-02B1-BBBD-2C731B4545D1}"/>
              </a:ext>
            </a:extLst>
          </p:cNvPr>
          <p:cNvSpPr>
            <a:spLocks noGrp="1"/>
          </p:cNvSpPr>
          <p:nvPr>
            <p:ph type="dt" sz="half" idx="10"/>
          </p:nvPr>
        </p:nvSpPr>
        <p:spPr/>
        <p:txBody>
          <a:bodyPr/>
          <a:lstStyle/>
          <a:p>
            <a:fld id="{7CC1217F-6CD7-4CF0-893D-8622EB8C830C}" type="datetimeFigureOut">
              <a:rPr lang="en-US" smtClean="0"/>
              <a:t>8/19/2024</a:t>
            </a:fld>
            <a:endParaRPr lang="en-US"/>
          </a:p>
        </p:txBody>
      </p:sp>
      <p:sp>
        <p:nvSpPr>
          <p:cNvPr id="5" name="Footer Placeholder 4">
            <a:extLst>
              <a:ext uri="{FF2B5EF4-FFF2-40B4-BE49-F238E27FC236}">
                <a16:creationId xmlns:a16="http://schemas.microsoft.com/office/drawing/2014/main" id="{AD157C56-20D0-7DCD-025B-CD5ABA7CC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D7897-ABF6-AFA8-EB49-250AFB10DDF8}"/>
              </a:ext>
            </a:extLst>
          </p:cNvPr>
          <p:cNvSpPr>
            <a:spLocks noGrp="1"/>
          </p:cNvSpPr>
          <p:nvPr>
            <p:ph type="sldNum" sz="quarter" idx="12"/>
          </p:nvPr>
        </p:nvSpPr>
        <p:spPr/>
        <p:txBody>
          <a:bodyPr/>
          <a:lstStyle/>
          <a:p>
            <a:fld id="{3CBCFCF5-2412-4383-97B7-EE9B42333AF0}" type="slidenum">
              <a:rPr lang="en-US" smtClean="0"/>
              <a:t>‹#›</a:t>
            </a:fld>
            <a:endParaRPr lang="en-US"/>
          </a:p>
        </p:txBody>
      </p:sp>
    </p:spTree>
    <p:extLst>
      <p:ext uri="{BB962C8B-B14F-4D97-AF65-F5344CB8AC3E}">
        <p14:creationId xmlns:p14="http://schemas.microsoft.com/office/powerpoint/2010/main" val="3927368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50A8D-306B-25E9-9DD5-9EBF8A6D7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07F4D4-1B14-F1DE-9A20-37086C395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F1155-E70B-4DF6-D436-F1EEA1799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1E0B5-DE71-4A8B-B857-9A707F7C259D}" type="datetimeFigureOut">
              <a:rPr lang="en-US" smtClean="0"/>
              <a:t>8/19/2024</a:t>
            </a:fld>
            <a:endParaRPr lang="en-US"/>
          </a:p>
        </p:txBody>
      </p:sp>
      <p:sp>
        <p:nvSpPr>
          <p:cNvPr id="5" name="Footer Placeholder 4">
            <a:extLst>
              <a:ext uri="{FF2B5EF4-FFF2-40B4-BE49-F238E27FC236}">
                <a16:creationId xmlns:a16="http://schemas.microsoft.com/office/drawing/2014/main" id="{561CCE21-B3EF-6903-090E-B7B32C1B2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E358A1-8DDB-5698-FA15-8B2F17B9C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01DA6-B21B-473F-8F24-170090372754}" type="slidenum">
              <a:rPr lang="en-US" smtClean="0"/>
              <a:t>‹#›</a:t>
            </a:fld>
            <a:endParaRPr lang="en-US"/>
          </a:p>
        </p:txBody>
      </p:sp>
    </p:spTree>
    <p:extLst>
      <p:ext uri="{BB962C8B-B14F-4D97-AF65-F5344CB8AC3E}">
        <p14:creationId xmlns:p14="http://schemas.microsoft.com/office/powerpoint/2010/main" val="3927779343"/>
      </p:ext>
    </p:extLst>
  </p:cSld>
  <p:clrMap bg1="lt1" tx1="dk1" bg2="lt2" tx2="dk2" accent1="accent1" accent2="accent2" accent3="accent3" accent4="accent4" accent5="accent5" accent6="accent6" hlink="hlink" folHlink="folHlink"/>
  <p:sldLayoutIdLst>
    <p:sldLayoutId id="2147483670" r:id="rId1"/>
    <p:sldLayoutId id="2147483667"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F63C6-A63D-151D-E20E-DD21AE4E2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1D140-AB89-3203-BE4F-628A1B84A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E2A55-469F-DD38-66B5-C43DC2A690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217F-6CD7-4CF0-893D-8622EB8C830C}" type="datetimeFigureOut">
              <a:rPr lang="en-US" smtClean="0"/>
              <a:t>8/19/2024</a:t>
            </a:fld>
            <a:endParaRPr lang="en-US"/>
          </a:p>
        </p:txBody>
      </p:sp>
      <p:sp>
        <p:nvSpPr>
          <p:cNvPr id="5" name="Footer Placeholder 4">
            <a:extLst>
              <a:ext uri="{FF2B5EF4-FFF2-40B4-BE49-F238E27FC236}">
                <a16:creationId xmlns:a16="http://schemas.microsoft.com/office/drawing/2014/main" id="{77E77C28-A812-BADE-A7FB-67754449B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CA080C-F16F-633D-93CD-8FD85228E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CFCF5-2412-4383-97B7-EE9B42333AF0}" type="slidenum">
              <a:rPr lang="en-US" smtClean="0"/>
              <a:t>‹#›</a:t>
            </a:fld>
            <a:endParaRPr lang="en-US"/>
          </a:p>
        </p:txBody>
      </p:sp>
    </p:spTree>
    <p:extLst>
      <p:ext uri="{BB962C8B-B14F-4D97-AF65-F5344CB8AC3E}">
        <p14:creationId xmlns:p14="http://schemas.microsoft.com/office/powerpoint/2010/main" val="205370259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ocalinfrastructure.org/application/bootcam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localinfrastructure.org/application/bootcam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p:nvPr/>
        </p:nvSpPr>
        <p:spPr>
          <a:xfrm>
            <a:off x="1090533" y="689167"/>
            <a:ext cx="9784800" cy="615513"/>
          </a:xfrm>
          <a:prstGeom prst="rect">
            <a:avLst/>
          </a:prstGeom>
          <a:noFill/>
          <a:ln>
            <a:noFill/>
          </a:ln>
        </p:spPr>
        <p:txBody>
          <a:bodyPr spcFirstLastPara="1" wrap="square" lIns="121900" tIns="121900" rIns="121900" bIns="121900" anchor="t" anchorCtr="0">
            <a:spAutoFit/>
          </a:bodyPr>
          <a:lstStyle/>
          <a:p>
            <a:endParaRPr sz="2400">
              <a:latin typeface="Open Sans"/>
              <a:ea typeface="Open Sans"/>
              <a:cs typeface="Open Sans"/>
              <a:sym typeface="Open Sans"/>
            </a:endParaRPr>
          </a:p>
        </p:txBody>
      </p:sp>
      <p:pic>
        <p:nvPicPr>
          <p:cNvPr id="206" name="Google Shape;206;p36"/>
          <p:cNvPicPr preferRelativeResize="0"/>
          <p:nvPr/>
        </p:nvPicPr>
        <p:blipFill>
          <a:blip r:embed="rId3">
            <a:alphaModFix/>
          </a:blip>
          <a:stretch>
            <a:fillRect/>
          </a:stretch>
        </p:blipFill>
        <p:spPr>
          <a:xfrm>
            <a:off x="333034" y="457201"/>
            <a:ext cx="11299799" cy="5004324"/>
          </a:xfrm>
          <a:prstGeom prst="rect">
            <a:avLst/>
          </a:prstGeom>
          <a:noFill/>
          <a:ln>
            <a:noFill/>
          </a:ln>
        </p:spPr>
      </p:pic>
      <p:sp>
        <p:nvSpPr>
          <p:cNvPr id="208" name="Google Shape;208;p36"/>
          <p:cNvSpPr txBox="1">
            <a:spLocks noGrp="1"/>
          </p:cNvSpPr>
          <p:nvPr>
            <p:ph type="subTitle" idx="1"/>
          </p:nvPr>
        </p:nvSpPr>
        <p:spPr>
          <a:xfrm>
            <a:off x="1820090" y="5821232"/>
            <a:ext cx="8281853" cy="640527"/>
          </a:xfrm>
          <a:prstGeom prst="rect">
            <a:avLst/>
          </a:prstGeom>
        </p:spPr>
        <p:txBody>
          <a:bodyPr spcFirstLastPara="1" vert="horz" wrap="square" lIns="0" tIns="0" rIns="0" bIns="0" rtlCol="0" anchor="t" anchorCtr="0">
            <a:noAutofit/>
          </a:bodyPr>
          <a:lstStyle/>
          <a:p>
            <a:pPr algn="l">
              <a:spcBef>
                <a:spcPts val="0"/>
              </a:spcBef>
              <a:spcAft>
                <a:spcPts val="1600"/>
              </a:spcAft>
            </a:pPr>
            <a:r>
              <a:rPr lang="en" sz="2800" b="1" dirty="0">
                <a:latin typeface="Poppins" panose="00000500000000000000" pitchFamily="2" charset="0"/>
                <a:cs typeface="Poppins" panose="00000500000000000000" pitchFamily="2" charset="0"/>
              </a:rPr>
              <a:t>A</a:t>
            </a:r>
            <a:r>
              <a:rPr lang="en-US" sz="2800" b="1" dirty="0">
                <a:latin typeface="Poppins" panose="00000500000000000000" pitchFamily="2" charset="0"/>
                <a:cs typeface="Poppins" panose="00000500000000000000" pitchFamily="2" charset="0"/>
              </a:rPr>
              <a:t>u</a:t>
            </a:r>
            <a:r>
              <a:rPr lang="en" sz="2800" b="1" dirty="0">
                <a:latin typeface="Poppins" panose="00000500000000000000" pitchFamily="2" charset="0"/>
                <a:cs typeface="Poppins" panose="00000500000000000000" pitchFamily="2" charset="0"/>
              </a:rPr>
              <a:t>gust 8, 2024		Local Infrastructure Hub </a:t>
            </a:r>
            <a:endParaRPr sz="28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5729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D61D-5E77-971B-C7BB-2A6BF52A2477}"/>
              </a:ext>
            </a:extLst>
          </p:cNvPr>
          <p:cNvSpPr>
            <a:spLocks noGrp="1"/>
          </p:cNvSpPr>
          <p:nvPr>
            <p:ph type="title"/>
          </p:nvPr>
        </p:nvSpPr>
        <p:spPr>
          <a:xfrm>
            <a:off x="463299" y="556467"/>
            <a:ext cx="10641475" cy="657600"/>
          </a:xfrm>
        </p:spPr>
        <p:txBody>
          <a:bodyPr>
            <a:noAutofit/>
          </a:bodyPr>
          <a:lstStyle/>
          <a:p>
            <a:r>
              <a:rPr lang="en-US" sz="3200" b="1" i="0" dirty="0">
                <a:solidFill>
                  <a:srgbClr val="333333"/>
                </a:solidFill>
                <a:effectLst/>
                <a:highlight>
                  <a:srgbClr val="FFFFFF"/>
                </a:highlight>
                <a:latin typeface="Poppins" panose="00000500000000000000" pitchFamily="2" charset="0"/>
              </a:rPr>
              <a:t>IRA Direct Pay</a:t>
            </a:r>
            <a:endParaRPr lang="en-US" sz="2800"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772FCE31-32D1-805E-9D43-D88D651FE8FF}"/>
              </a:ext>
            </a:extLst>
          </p:cNvPr>
          <p:cNvSpPr>
            <a:spLocks noGrp="1"/>
          </p:cNvSpPr>
          <p:nvPr>
            <p:ph type="body" idx="1"/>
          </p:nvPr>
        </p:nvSpPr>
        <p:spPr>
          <a:xfrm>
            <a:off x="461500" y="1743959"/>
            <a:ext cx="11235600" cy="4091232"/>
          </a:xfrm>
        </p:spPr>
        <p:txBody>
          <a:bodyPr>
            <a:normAutofit/>
          </a:bodyPr>
          <a:lstStyle/>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The Inflation Reduction Act (IRA) includes a provision that provides non-taxable entities investing in clean energy with a direct payment option instead of tax credits. </a:t>
            </a:r>
          </a:p>
          <a:p>
            <a:pPr marL="211662" indent="0">
              <a:buNone/>
            </a:pPr>
            <a:endParaRPr lang="en-US" sz="2800" b="0" i="0" dirty="0">
              <a:solidFill>
                <a:schemeClr val="tx1"/>
              </a:solidFill>
              <a:effectLst/>
              <a:highlight>
                <a:srgbClr val="FFFFFF"/>
              </a:highlight>
              <a:latin typeface="Poppins" panose="00000500000000000000" pitchFamily="2" charset="0"/>
              <a:cs typeface="Poppins" panose="00000500000000000000" pitchFamily="2" charset="0"/>
            </a:endParaRPr>
          </a:p>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Local leaders can utilize direct pay as an option for developing clean energy project. Projects may include clean energy generation, battery storage, community solar projects, electric vehicle (EV) charging infrastructure, and/or purchasing clean vehicles for fleets.</a:t>
            </a:r>
            <a:endParaRPr lang="en-US" sz="20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9951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D61D-5E77-971B-C7BB-2A6BF52A2477}"/>
              </a:ext>
            </a:extLst>
          </p:cNvPr>
          <p:cNvSpPr>
            <a:spLocks noGrp="1"/>
          </p:cNvSpPr>
          <p:nvPr>
            <p:ph type="title"/>
          </p:nvPr>
        </p:nvSpPr>
        <p:spPr>
          <a:xfrm>
            <a:off x="463299" y="556467"/>
            <a:ext cx="10641475" cy="657600"/>
          </a:xfrm>
        </p:spPr>
        <p:txBody>
          <a:bodyPr>
            <a:noAutofit/>
          </a:bodyPr>
          <a:lstStyle/>
          <a:p>
            <a:r>
              <a:rPr lang="en-US" sz="3200" b="1" i="0">
                <a:solidFill>
                  <a:srgbClr val="333333"/>
                </a:solidFill>
                <a:effectLst/>
                <a:highlight>
                  <a:srgbClr val="FFFFFF"/>
                </a:highlight>
                <a:latin typeface="Poppins" panose="00000500000000000000" pitchFamily="2" charset="0"/>
              </a:rPr>
              <a:t>Drinking Water State Revolving Fund </a:t>
            </a:r>
            <a:endParaRPr lang="en-US" sz="2800"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772FCE31-32D1-805E-9D43-D88D651FE8FF}"/>
              </a:ext>
            </a:extLst>
          </p:cNvPr>
          <p:cNvSpPr>
            <a:spLocks noGrp="1"/>
          </p:cNvSpPr>
          <p:nvPr>
            <p:ph type="body" idx="1"/>
          </p:nvPr>
        </p:nvSpPr>
        <p:spPr>
          <a:xfrm>
            <a:off x="461500" y="1743959"/>
            <a:ext cx="6400044" cy="4091232"/>
          </a:xfrm>
        </p:spPr>
        <p:txBody>
          <a:bodyPr>
            <a:normAutofit/>
          </a:bodyPr>
          <a:lstStyle/>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Funding from state governments that local governments can use to address urgent water challenges, like strengthening drinking water and wastewater systems.</a:t>
            </a:r>
            <a:endParaRPr lang="en-US" sz="1800" dirty="0">
              <a:solidFill>
                <a:schemeClr val="tx1"/>
              </a:solidFill>
              <a:latin typeface="Poppins" panose="00000500000000000000" pitchFamily="2" charset="0"/>
              <a:cs typeface="Poppins" panose="00000500000000000000" pitchFamily="2" charset="0"/>
            </a:endParaRPr>
          </a:p>
        </p:txBody>
      </p:sp>
      <p:pic>
        <p:nvPicPr>
          <p:cNvPr id="7" name="Graphic 6" descr="Sink with solid fill">
            <a:extLst>
              <a:ext uri="{FF2B5EF4-FFF2-40B4-BE49-F238E27FC236}">
                <a16:creationId xmlns:a16="http://schemas.microsoft.com/office/drawing/2014/main" id="{984DFB4B-F52F-09C9-F6A3-5D697B494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2467" y="2443374"/>
            <a:ext cx="3127692" cy="3127692"/>
          </a:xfrm>
          <a:prstGeom prst="rect">
            <a:avLst/>
          </a:prstGeom>
        </p:spPr>
      </p:pic>
    </p:spTree>
    <p:extLst>
      <p:ext uri="{BB962C8B-B14F-4D97-AF65-F5344CB8AC3E}">
        <p14:creationId xmlns:p14="http://schemas.microsoft.com/office/powerpoint/2010/main" val="121036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2" name="Rectangle 1">
            <a:extLst>
              <a:ext uri="{FF2B5EF4-FFF2-40B4-BE49-F238E27FC236}">
                <a16:creationId xmlns:a16="http://schemas.microsoft.com/office/drawing/2014/main" id="{C9CA1953-9F5A-28FC-2204-76C48CE39748}"/>
              </a:ext>
            </a:extLst>
          </p:cNvPr>
          <p:cNvSpPr/>
          <p:nvPr/>
        </p:nvSpPr>
        <p:spPr>
          <a:xfrm>
            <a:off x="254509" y="1282045"/>
            <a:ext cx="11265413" cy="4360141"/>
          </a:xfrm>
          <a:prstGeom prst="rect">
            <a:avLst/>
          </a:prstGeom>
          <a:solidFill>
            <a:srgbClr val="FE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Google Shape;758;p105"/>
          <p:cNvSpPr txBox="1">
            <a:spLocks noGrp="1"/>
          </p:cNvSpPr>
          <p:nvPr>
            <p:ph type="title"/>
          </p:nvPr>
        </p:nvSpPr>
        <p:spPr>
          <a:xfrm>
            <a:off x="463300" y="556467"/>
            <a:ext cx="11282800" cy="657600"/>
          </a:xfrm>
          <a:prstGeom prst="rect">
            <a:avLst/>
          </a:prstGeom>
        </p:spPr>
        <p:txBody>
          <a:bodyPr spcFirstLastPara="1" vert="horz" wrap="square" lIns="121900" tIns="121900" rIns="121900" bIns="121900" rtlCol="0" anchor="t" anchorCtr="0">
            <a:normAutofit/>
          </a:bodyPr>
          <a:lstStyle/>
          <a:p>
            <a:pPr>
              <a:buClr>
                <a:schemeClr val="dk1"/>
              </a:buClr>
              <a:buSzPts val="1100"/>
            </a:pPr>
            <a:r>
              <a:rPr lang="en" dirty="0">
                <a:latin typeface="Poppins" panose="00000500000000000000" pitchFamily="2" charset="0"/>
                <a:cs typeface="Poppins" panose="00000500000000000000" pitchFamily="2" charset="0"/>
              </a:rPr>
              <a:t>R</a:t>
            </a:r>
            <a:r>
              <a:rPr lang="en-US" dirty="0">
                <a:latin typeface="Poppins" panose="00000500000000000000" pitchFamily="2" charset="0"/>
                <a:cs typeface="Poppins" panose="00000500000000000000" pitchFamily="2" charset="0"/>
              </a:rPr>
              <a:t>e</a:t>
            </a:r>
            <a:r>
              <a:rPr lang="en" dirty="0">
                <a:latin typeface="Poppins" panose="00000500000000000000" pitchFamily="2" charset="0"/>
                <a:cs typeface="Poppins" panose="00000500000000000000" pitchFamily="2" charset="0"/>
              </a:rPr>
              <a:t>gistration Open for Next Phase, Begins Early September</a:t>
            </a:r>
            <a:endParaRPr dirty="0">
              <a:latin typeface="Poppins" panose="00000500000000000000" pitchFamily="2" charset="0"/>
              <a:cs typeface="Poppins" panose="00000500000000000000" pitchFamily="2" charset="0"/>
            </a:endParaRPr>
          </a:p>
        </p:txBody>
      </p:sp>
      <p:sp>
        <p:nvSpPr>
          <p:cNvPr id="759" name="Google Shape;759;p105"/>
          <p:cNvSpPr txBox="1">
            <a:spLocks noGrp="1"/>
          </p:cNvSpPr>
          <p:nvPr>
            <p:ph type="sldNum" idx="12"/>
          </p:nvPr>
        </p:nvSpPr>
        <p:spPr>
          <a:xfrm>
            <a:off x="11311777" y="6357472"/>
            <a:ext cx="731600" cy="524800"/>
          </a:xfrm>
          <a:prstGeom prst="rect">
            <a:avLst/>
          </a:prstGeom>
        </p:spPr>
        <p:txBody>
          <a:bodyPr spcFirstLastPara="1" vert="horz" wrap="square" lIns="121900" tIns="121900" rIns="121900" bIns="121900" rtlCol="0" anchor="ctr" anchorCtr="0">
            <a:normAutofit/>
          </a:bodyPr>
          <a:lstStyle/>
          <a:p>
            <a:pPr>
              <a:buClr>
                <a:srgbClr val="000000"/>
              </a:buClr>
              <a:buSzPts val="1000"/>
            </a:pPr>
            <a:fld id="{00000000-1234-1234-1234-123412341234}" type="slidenum">
              <a:rPr lang="en"/>
              <a:pPr>
                <a:buClr>
                  <a:srgbClr val="000000"/>
                </a:buClr>
                <a:buSzPts val="1000"/>
              </a:pPr>
              <a:t>12</a:t>
            </a:fld>
            <a:endParaRPr/>
          </a:p>
        </p:txBody>
      </p:sp>
      <p:sp>
        <p:nvSpPr>
          <p:cNvPr id="763" name="Google Shape;763;p105"/>
          <p:cNvSpPr/>
          <p:nvPr/>
        </p:nvSpPr>
        <p:spPr>
          <a:xfrm>
            <a:off x="1406053" y="4508900"/>
            <a:ext cx="3838800" cy="1404000"/>
          </a:xfrm>
          <a:prstGeom prst="rect">
            <a:avLst/>
          </a:prstGeom>
          <a:noFill/>
          <a:ln>
            <a:noFill/>
          </a:ln>
        </p:spPr>
        <p:txBody>
          <a:bodyPr spcFirstLastPara="1" wrap="square" lIns="121900" tIns="121900" rIns="121900" bIns="121900" anchor="ctr" anchorCtr="0">
            <a:noAutofit/>
          </a:bodyPr>
          <a:lstStyle/>
          <a:p>
            <a:endParaRPr sz="2400" dirty="0">
              <a:solidFill>
                <a:schemeClr val="dk1"/>
              </a:solidFill>
              <a:latin typeface="Open Sans"/>
              <a:ea typeface="Open Sans"/>
              <a:cs typeface="Open Sans"/>
              <a:sym typeface="Open Sans"/>
            </a:endParaRPr>
          </a:p>
        </p:txBody>
      </p:sp>
      <p:pic>
        <p:nvPicPr>
          <p:cNvPr id="765" name="Google Shape;765;p105"/>
          <p:cNvPicPr preferRelativeResize="0"/>
          <p:nvPr/>
        </p:nvPicPr>
        <p:blipFill rotWithShape="1">
          <a:blip r:embed="rId3">
            <a:alphaModFix/>
          </a:blip>
          <a:srcRect l="18121" t="17199" r="16433" b="18930"/>
          <a:stretch/>
        </p:blipFill>
        <p:spPr>
          <a:xfrm>
            <a:off x="831885" y="2469398"/>
            <a:ext cx="720735" cy="703373"/>
          </a:xfrm>
          <a:prstGeom prst="rect">
            <a:avLst/>
          </a:prstGeom>
          <a:noFill/>
          <a:ln>
            <a:noFill/>
          </a:ln>
        </p:spPr>
      </p:pic>
      <p:sp>
        <p:nvSpPr>
          <p:cNvPr id="767" name="Google Shape;767;p105"/>
          <p:cNvSpPr/>
          <p:nvPr/>
        </p:nvSpPr>
        <p:spPr>
          <a:xfrm>
            <a:off x="5198867" y="1803767"/>
            <a:ext cx="6547200" cy="336400"/>
          </a:xfrm>
          <a:prstGeom prst="rect">
            <a:avLst/>
          </a:prstGeom>
          <a:noFill/>
          <a:ln>
            <a:noFill/>
          </a:ln>
        </p:spPr>
        <p:txBody>
          <a:bodyPr spcFirstLastPara="1" wrap="square" lIns="121900" tIns="121900" rIns="121900" bIns="121900" anchor="ctr" anchorCtr="0">
            <a:noAutofit/>
          </a:bodyPr>
          <a:lstStyle/>
          <a:p>
            <a:pPr algn="ctr"/>
            <a:endParaRPr sz="1467" i="1">
              <a:latin typeface="Open Sans"/>
              <a:ea typeface="Open Sans"/>
              <a:cs typeface="Open Sans"/>
              <a:sym typeface="Open Sans"/>
            </a:endParaRPr>
          </a:p>
        </p:txBody>
      </p:sp>
      <p:sp>
        <p:nvSpPr>
          <p:cNvPr id="772" name="Google Shape;772;p105"/>
          <p:cNvSpPr/>
          <p:nvPr/>
        </p:nvSpPr>
        <p:spPr>
          <a:xfrm>
            <a:off x="1552620" y="1467293"/>
            <a:ext cx="7456051" cy="3798226"/>
          </a:xfrm>
          <a:prstGeom prst="rect">
            <a:avLst/>
          </a:prstGeom>
          <a:noFill/>
          <a:ln>
            <a:noFill/>
          </a:ln>
        </p:spPr>
        <p:txBody>
          <a:bodyPr spcFirstLastPara="1" wrap="square" lIns="121900" tIns="121900" rIns="121900" bIns="121900" anchor="ctr" anchorCtr="0">
            <a:noAutofit/>
          </a:bodyPr>
          <a:lstStyle/>
          <a:p>
            <a:r>
              <a:rPr lang="en" sz="2800" b="1" dirty="0">
                <a:solidFill>
                  <a:schemeClr val="dk1"/>
                </a:solidFill>
                <a:latin typeface="Poppins" panose="00000500000000000000" pitchFamily="2" charset="0"/>
                <a:ea typeface="Open Sans"/>
                <a:cs typeface="Poppins" panose="00000500000000000000" pitchFamily="2" charset="0"/>
                <a:sym typeface="Open Sans"/>
              </a:rPr>
              <a:t>5 bootcamps</a:t>
            </a:r>
          </a:p>
          <a:p>
            <a:endParaRPr lang="en" sz="2800" b="1" dirty="0">
              <a:solidFill>
                <a:schemeClr val="dk1"/>
              </a:solidFill>
              <a:latin typeface="Poppins" panose="00000500000000000000" pitchFamily="2" charset="0"/>
              <a:ea typeface="Open Sans"/>
              <a:cs typeface="Poppins" panose="00000500000000000000" pitchFamily="2" charset="0"/>
              <a:sym typeface="Open Sans"/>
            </a:endParaRPr>
          </a:p>
          <a:p>
            <a:pPr marL="609585" lvl="0" indent="-406390" algn="l" rtl="0">
              <a:spcBef>
                <a:spcPts val="0"/>
              </a:spcBef>
              <a:spcAft>
                <a:spcPts val="0"/>
              </a:spcAft>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Rebuilding American Infrastructure with Sustainability and Equity </a:t>
            </a:r>
          </a:p>
          <a:p>
            <a:pPr marL="609585" lvl="0" indent="-406390" algn="l" rtl="0">
              <a:spcBef>
                <a:spcPts val="0"/>
              </a:spcBef>
              <a:spcAft>
                <a:spcPts val="0"/>
              </a:spcAft>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Building Resilient Infrastructure </a:t>
            </a:r>
          </a:p>
          <a:p>
            <a:pPr marL="609585" lvl="0" indent="-406390" algn="l" rtl="0">
              <a:spcBef>
                <a:spcPts val="0"/>
              </a:spcBef>
              <a:spcAft>
                <a:spcPts val="0"/>
              </a:spcAft>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Flood Mitigation Assistance</a:t>
            </a:r>
          </a:p>
          <a:p>
            <a:pPr marL="609585" indent="-406390">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IRA Elective Pay</a:t>
            </a:r>
          </a:p>
          <a:p>
            <a:pPr marL="609585" indent="-406390">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Drinking Water State Revolving Fund  </a:t>
            </a:r>
          </a:p>
        </p:txBody>
      </p:sp>
      <p:sp>
        <p:nvSpPr>
          <p:cNvPr id="3" name="TextBox 2">
            <a:extLst>
              <a:ext uri="{FF2B5EF4-FFF2-40B4-BE49-F238E27FC236}">
                <a16:creationId xmlns:a16="http://schemas.microsoft.com/office/drawing/2014/main" id="{6FB5AC2D-6E36-1283-ED51-DBC2A644E2C4}"/>
              </a:ext>
            </a:extLst>
          </p:cNvPr>
          <p:cNvSpPr txBox="1"/>
          <p:nvPr/>
        </p:nvSpPr>
        <p:spPr>
          <a:xfrm>
            <a:off x="550333" y="5642186"/>
            <a:ext cx="10515600" cy="523220"/>
          </a:xfrm>
          <a:prstGeom prst="rect">
            <a:avLst/>
          </a:prstGeom>
          <a:noFill/>
        </p:spPr>
        <p:txBody>
          <a:bodyPr wrap="square" rtlCol="0">
            <a:spAutoFit/>
          </a:bodyPr>
          <a:lstStyle/>
          <a:p>
            <a:r>
              <a:rPr lang="en-US" sz="2800" dirty="0"/>
              <a:t>Register </a:t>
            </a:r>
            <a:r>
              <a:rPr lang="en-US" sz="2800" b="1" dirty="0"/>
              <a:t>NOW</a:t>
            </a:r>
            <a:r>
              <a:rPr lang="en-US" sz="2800" dirty="0"/>
              <a:t> at </a:t>
            </a:r>
            <a:r>
              <a:rPr lang="en-US" sz="2800" dirty="0">
                <a:hlinkClick r:id="rId4"/>
              </a:rPr>
              <a:t>www.localinfrastructure.org/application-bootcamp</a:t>
            </a:r>
            <a:r>
              <a:rPr lang="en-US" sz="2800" dirty="0"/>
              <a:t> </a:t>
            </a:r>
            <a:r>
              <a:rPr lang="en-US" dirty="0"/>
              <a:t> </a:t>
            </a:r>
          </a:p>
        </p:txBody>
      </p:sp>
    </p:spTree>
    <p:extLst>
      <p:ext uri="{BB962C8B-B14F-4D97-AF65-F5344CB8AC3E}">
        <p14:creationId xmlns:p14="http://schemas.microsoft.com/office/powerpoint/2010/main" val="413083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Google Shape;467;p42"/>
          <p:cNvSpPr txBox="1">
            <a:spLocks noGrp="1"/>
          </p:cNvSpPr>
          <p:nvPr>
            <p:ph type="sldNum" sz="quarter" idx="4294967295"/>
          </p:nvPr>
        </p:nvSpPr>
        <p:spPr>
          <a:xfrm>
            <a:off x="11701408" y="6399547"/>
            <a:ext cx="341971" cy="4406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121899" tIns="121899" rIns="121899" bIns="121899" rtlCol="0" anchor="ctr">
            <a:normAutofit/>
          </a:bodyPr>
          <a:lstStyle>
            <a:lvl1pPr algn="r" defTabSz="1219200">
              <a:lnSpc>
                <a:spcPct val="90000"/>
              </a:lnSpc>
              <a:defRPr sz="1300">
                <a:latin typeface="Open Sans Medium"/>
                <a:ea typeface="Open Sans Medium"/>
                <a:cs typeface="Open Sans Medium"/>
                <a:sym typeface="Open Sans Medium"/>
              </a:defRPr>
            </a:lvl1pPr>
          </a:lstStyle>
          <a:p>
            <a:fld id="{86CB4B4D-7CA3-9044-876B-883B54F8677D}" type="slidenum">
              <a:rPr>
                <a:solidFill>
                  <a:schemeClr val="tx1"/>
                </a:solidFill>
              </a:rPr>
              <a:t>2</a:t>
            </a:fld>
            <a:endParaRPr dirty="0">
              <a:solidFill>
                <a:schemeClr val="tx1"/>
              </a:solidFill>
            </a:endParaRPr>
          </a:p>
        </p:txBody>
      </p:sp>
      <p:sp>
        <p:nvSpPr>
          <p:cNvPr id="308" name="Google Shape;468;p42"/>
          <p:cNvSpPr txBox="1">
            <a:spLocks noGrp="1"/>
          </p:cNvSpPr>
          <p:nvPr>
            <p:ph type="title"/>
          </p:nvPr>
        </p:nvSpPr>
        <p:spPr>
          <a:xfrm>
            <a:off x="1690667" y="653201"/>
            <a:ext cx="10701903" cy="844306"/>
          </a:xfrm>
          <a:prstGeom prst="rect">
            <a:avLst/>
          </a:prstGeom>
        </p:spPr>
        <p:txBody>
          <a:bodyPr>
            <a:noAutofit/>
          </a:bodyPr>
          <a:lstStyle/>
          <a:p>
            <a:pPr defTabSz="1194816">
              <a:defRPr sz="4200"/>
            </a:pPr>
            <a:r>
              <a:rPr lang="en-US" sz="2400" b="1" dirty="0"/>
              <a:t>FREE Training Program for Small and Mid-Size American Cities</a:t>
            </a:r>
            <a:br>
              <a:rPr lang="en-US" sz="2400" b="1" dirty="0"/>
            </a:br>
            <a:br>
              <a:rPr lang="en-US" sz="2400" b="1" dirty="0"/>
            </a:br>
            <a:endParaRPr lang="en-US" sz="2000" dirty="0"/>
          </a:p>
        </p:txBody>
      </p:sp>
      <p:grpSp>
        <p:nvGrpSpPr>
          <p:cNvPr id="311" name="Google Shape;469;p42"/>
          <p:cNvGrpSpPr/>
          <p:nvPr/>
        </p:nvGrpSpPr>
        <p:grpSpPr>
          <a:xfrm>
            <a:off x="3946429" y="1859485"/>
            <a:ext cx="1903054" cy="2777602"/>
            <a:chOff x="-665031" y="-1"/>
            <a:chExt cx="6687433" cy="5555203"/>
          </a:xfrm>
        </p:grpSpPr>
        <p:sp>
          <p:nvSpPr>
            <p:cNvPr id="309" name="Rectangle"/>
            <p:cNvSpPr/>
            <p:nvPr/>
          </p:nvSpPr>
          <p:spPr>
            <a:xfrm flipH="1">
              <a:off x="-505064" y="-1"/>
              <a:ext cx="6527466" cy="5555203"/>
            </a:xfrm>
            <a:prstGeom prst="rect">
              <a:avLst/>
            </a:prstGeom>
            <a:noFill/>
            <a:ln w="25400" cap="flat">
              <a:solidFill>
                <a:srgbClr val="000000"/>
              </a:solidFill>
              <a:prstDash val="solid"/>
              <a:round/>
            </a:ln>
            <a:effectLst/>
          </p:spPr>
          <p:txBody>
            <a:bodyPr wrap="square" lIns="25400" tIns="25400" rIns="25400" bIns="25400" numCol="1" anchor="t">
              <a:noAutofit/>
            </a:bodyPr>
            <a:lstStyle/>
            <a:p>
              <a:pPr defTabSz="1219200">
                <a:defRPr sz="2800" i="1">
                  <a:solidFill>
                    <a:srgbClr val="000000"/>
                  </a:solidFill>
                  <a:latin typeface="Arial"/>
                  <a:ea typeface="Arial"/>
                  <a:cs typeface="Arial"/>
                  <a:sym typeface="Arial"/>
                </a:defRPr>
              </a:pPr>
              <a:endParaRPr sz="1400"/>
            </a:p>
          </p:txBody>
        </p:sp>
        <p:sp>
          <p:nvSpPr>
            <p:cNvPr id="310" name="Peer Learning"/>
            <p:cNvSpPr txBox="1"/>
            <p:nvPr/>
          </p:nvSpPr>
          <p:spPr>
            <a:xfrm>
              <a:off x="-665031" y="12701"/>
              <a:ext cx="6568201" cy="28929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3" tIns="60933" rIns="60933" bIns="60933" numCol="1" anchor="t">
              <a:spAutoFit/>
            </a:bodyPr>
            <a:lstStyle/>
            <a:p>
              <a:pPr defTabSz="1219200">
                <a:spcBef>
                  <a:spcPts val="1300"/>
                </a:spcBef>
                <a:defRPr sz="2000" b="1">
                  <a:solidFill>
                    <a:srgbClr val="000000"/>
                  </a:solidFill>
                  <a:latin typeface="Arial"/>
                  <a:ea typeface="Arial"/>
                  <a:cs typeface="Arial"/>
                  <a:sym typeface="Arial"/>
                </a:defRPr>
              </a:pPr>
              <a:endParaRPr sz="1000" dirty="0"/>
            </a:p>
            <a:p>
              <a:pPr algn="ctr" defTabSz="1219200">
                <a:defRPr sz="3600" b="1">
                  <a:solidFill>
                    <a:srgbClr val="000000"/>
                  </a:solidFill>
                  <a:latin typeface="Arial"/>
                  <a:ea typeface="Arial"/>
                  <a:cs typeface="Arial"/>
                  <a:sym typeface="Arial"/>
                </a:defRPr>
              </a:pPr>
              <a:r>
                <a:rPr lang="en-US" sz="2800" dirty="0">
                  <a:latin typeface="Open Sans" panose="020B0606030504020204" pitchFamily="34" charset="0"/>
                  <a:ea typeface="Open Sans" panose="020B0606030504020204" pitchFamily="34" charset="0"/>
                  <a:cs typeface="Open Sans" panose="020B0606030504020204" pitchFamily="34" charset="0"/>
                </a:rPr>
                <a:t>Large Webinars</a:t>
              </a:r>
              <a:br>
                <a:rPr sz="2800" dirty="0">
                  <a:latin typeface="Open Sans" panose="020B0606030504020204" pitchFamily="34" charset="0"/>
                  <a:ea typeface="Open Sans" panose="020B0606030504020204" pitchFamily="34" charset="0"/>
                  <a:cs typeface="Open Sans" panose="020B0606030504020204" pitchFamily="34" charset="0"/>
                </a:rPr>
              </a:br>
              <a:endParaRPr sz="1000" dirty="0">
                <a:latin typeface="Open Sans" panose="020B0606030504020204" pitchFamily="34" charset="0"/>
                <a:ea typeface="Open Sans" panose="020B0606030504020204" pitchFamily="34" charset="0"/>
                <a:cs typeface="Open Sans" panose="020B0606030504020204" pitchFamily="34" charset="0"/>
              </a:endParaRPr>
            </a:p>
            <a:p>
              <a:pPr defTabSz="1219200">
                <a:defRPr sz="2000" i="1">
                  <a:solidFill>
                    <a:srgbClr val="000000"/>
                  </a:solidFill>
                  <a:latin typeface="Arial"/>
                  <a:ea typeface="Arial"/>
                  <a:cs typeface="Arial"/>
                  <a:sym typeface="Arial"/>
                </a:defRPr>
              </a:pPr>
              <a:endParaRPr sz="1000" dirty="0"/>
            </a:p>
          </p:txBody>
        </p:sp>
      </p:grpSp>
      <p:grpSp>
        <p:nvGrpSpPr>
          <p:cNvPr id="314" name="Google Shape;470;p42"/>
          <p:cNvGrpSpPr/>
          <p:nvPr/>
        </p:nvGrpSpPr>
        <p:grpSpPr>
          <a:xfrm>
            <a:off x="9449799" y="1787994"/>
            <a:ext cx="2458212" cy="2913138"/>
            <a:chOff x="-617400" y="-133773"/>
            <a:chExt cx="4916422" cy="5826275"/>
          </a:xfrm>
        </p:grpSpPr>
        <p:sp>
          <p:nvSpPr>
            <p:cNvPr id="312" name="Rectangle"/>
            <p:cNvSpPr/>
            <p:nvPr/>
          </p:nvSpPr>
          <p:spPr>
            <a:xfrm flipH="1">
              <a:off x="-617400" y="137299"/>
              <a:ext cx="4916422" cy="5555203"/>
            </a:xfrm>
            <a:prstGeom prst="rect">
              <a:avLst/>
            </a:prstGeom>
            <a:noFill/>
            <a:ln w="25400" cap="flat">
              <a:solidFill>
                <a:schemeClr val="tx1"/>
              </a:solidFill>
              <a:prstDash val="solid"/>
              <a:round/>
            </a:ln>
            <a:effectLst/>
          </p:spPr>
          <p:txBody>
            <a:bodyPr wrap="square" lIns="25400" tIns="25400" rIns="25400" bIns="25400" numCol="1" anchor="t">
              <a:noAutofit/>
            </a:bodyPr>
            <a:lstStyle/>
            <a:p>
              <a:pPr defTabSz="1219200">
                <a:spcBef>
                  <a:spcPts val="1300"/>
                </a:spcBef>
                <a:defRPr sz="2800" i="1">
                  <a:solidFill>
                    <a:srgbClr val="000000"/>
                  </a:solidFill>
                  <a:latin typeface="Arial"/>
                  <a:ea typeface="Arial"/>
                  <a:cs typeface="Arial"/>
                  <a:sym typeface="Arial"/>
                </a:defRPr>
              </a:pPr>
              <a:endParaRPr sz="1400" dirty="0"/>
            </a:p>
          </p:txBody>
        </p:sp>
        <p:sp>
          <p:nvSpPr>
            <p:cNvPr id="313" name="Office Hours"/>
            <p:cNvSpPr txBox="1"/>
            <p:nvPr/>
          </p:nvSpPr>
          <p:spPr>
            <a:xfrm>
              <a:off x="-412498" y="-133773"/>
              <a:ext cx="4203160" cy="38163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3" tIns="60933" rIns="60933" bIns="60933" numCol="1" anchor="t">
              <a:spAutoFit/>
            </a:bodyPr>
            <a:lstStyle/>
            <a:p>
              <a:pPr defTabSz="1219200">
                <a:defRPr sz="2000" b="1">
                  <a:solidFill>
                    <a:srgbClr val="000000"/>
                  </a:solidFill>
                  <a:latin typeface="Arial"/>
                  <a:ea typeface="Arial"/>
                  <a:cs typeface="Arial"/>
                  <a:sym typeface="Arial"/>
                </a:defRPr>
              </a:pPr>
              <a:endParaRPr sz="1000" dirty="0"/>
            </a:p>
            <a:p>
              <a:pPr algn="ctr" defTabSz="1219200">
                <a:defRPr sz="3600" b="1">
                  <a:solidFill>
                    <a:srgbClr val="000000"/>
                  </a:solidFill>
                  <a:latin typeface="Arial"/>
                  <a:ea typeface="Arial"/>
                  <a:cs typeface="Arial"/>
                  <a:sym typeface="Arial"/>
                </a:defRPr>
              </a:pPr>
              <a:r>
                <a:rPr lang="en-US" sz="2400" dirty="0">
                  <a:latin typeface="Open Sans" panose="020B0606030504020204" pitchFamily="34" charset="0"/>
                  <a:ea typeface="Open Sans" panose="020B0606030504020204" pitchFamily="34" charset="0"/>
                  <a:cs typeface="Open Sans" panose="020B0606030504020204" pitchFamily="34" charset="0"/>
                </a:rPr>
                <a:t>One-on-One with Consultant</a:t>
              </a:r>
              <a:endParaRPr sz="3200" dirty="0">
                <a:latin typeface="Open Sans" panose="020B0606030504020204" pitchFamily="34" charset="0"/>
                <a:ea typeface="Open Sans" panose="020B0606030504020204" pitchFamily="34" charset="0"/>
                <a:cs typeface="Open Sans" panose="020B0606030504020204" pitchFamily="34" charset="0"/>
              </a:endParaRPr>
            </a:p>
            <a:p>
              <a:pPr defTabSz="1219200">
                <a:defRPr sz="2000" b="1">
                  <a:solidFill>
                    <a:srgbClr val="000000"/>
                  </a:solidFill>
                  <a:latin typeface="Arial"/>
                  <a:ea typeface="Arial"/>
                  <a:cs typeface="Arial"/>
                  <a:sym typeface="Arial"/>
                </a:defRPr>
              </a:pPr>
              <a:br>
                <a:rPr dirty="0"/>
              </a:br>
              <a:endParaRPr sz="1400" i="1" dirty="0"/>
            </a:p>
          </p:txBody>
        </p:sp>
      </p:grpSp>
      <p:grpSp>
        <p:nvGrpSpPr>
          <p:cNvPr id="317" name="Google Shape;471;p42"/>
          <p:cNvGrpSpPr/>
          <p:nvPr/>
        </p:nvGrpSpPr>
        <p:grpSpPr>
          <a:xfrm>
            <a:off x="6675775" y="1865836"/>
            <a:ext cx="2024593" cy="2777602"/>
            <a:chOff x="-150667" y="29371"/>
            <a:chExt cx="6022402" cy="5555203"/>
          </a:xfrm>
        </p:grpSpPr>
        <p:sp>
          <p:nvSpPr>
            <p:cNvPr id="315" name="Rectangle"/>
            <p:cNvSpPr/>
            <p:nvPr/>
          </p:nvSpPr>
          <p:spPr>
            <a:xfrm flipH="1">
              <a:off x="-150667" y="29371"/>
              <a:ext cx="6022402" cy="5555203"/>
            </a:xfrm>
            <a:prstGeom prst="rect">
              <a:avLst/>
            </a:prstGeom>
            <a:noFill/>
            <a:ln w="25400" cap="flat">
              <a:solidFill>
                <a:schemeClr val="tx1"/>
              </a:solidFill>
              <a:prstDash val="solid"/>
              <a:round/>
            </a:ln>
            <a:effectLst/>
          </p:spPr>
          <p:txBody>
            <a:bodyPr wrap="square" lIns="25400" tIns="25400" rIns="25400" bIns="25400" numCol="1" anchor="t">
              <a:noAutofit/>
            </a:bodyPr>
            <a:lstStyle/>
            <a:p>
              <a:pPr defTabSz="1219200">
                <a:defRPr sz="2800" i="1">
                  <a:solidFill>
                    <a:srgbClr val="000000"/>
                  </a:solidFill>
                  <a:latin typeface="Arial"/>
                  <a:ea typeface="Arial"/>
                  <a:cs typeface="Arial"/>
                  <a:sym typeface="Arial"/>
                </a:defRPr>
              </a:pPr>
              <a:endParaRPr sz="1400"/>
            </a:p>
          </p:txBody>
        </p:sp>
        <p:sp>
          <p:nvSpPr>
            <p:cNvPr id="316" name="Coaching"/>
            <p:cNvSpPr txBox="1"/>
            <p:nvPr/>
          </p:nvSpPr>
          <p:spPr>
            <a:xfrm>
              <a:off x="378501" y="459427"/>
              <a:ext cx="5265402" cy="1415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3" tIns="60933" rIns="60933" bIns="60933" numCol="1" anchor="t">
              <a:spAutoFit/>
            </a:bodyPr>
            <a:lstStyle/>
            <a:p>
              <a:pPr defTabSz="1219200">
                <a:spcBef>
                  <a:spcPts val="1300"/>
                </a:spcBef>
                <a:defRPr sz="2000" b="1">
                  <a:solidFill>
                    <a:srgbClr val="000000"/>
                  </a:solidFill>
                  <a:latin typeface="Arial"/>
                  <a:ea typeface="Arial"/>
                  <a:cs typeface="Arial"/>
                  <a:sym typeface="Arial"/>
                </a:defRPr>
              </a:pPr>
              <a:endParaRPr sz="1000" dirty="0"/>
            </a:p>
            <a:p>
              <a:pPr algn="ctr" defTabSz="1219200">
                <a:defRPr sz="3600" b="1">
                  <a:solidFill>
                    <a:srgbClr val="000000"/>
                  </a:solidFill>
                  <a:latin typeface="Arial"/>
                  <a:ea typeface="Arial"/>
                  <a:cs typeface="Arial"/>
                  <a:sym typeface="Arial"/>
                </a:defRPr>
              </a:pPr>
              <a:r>
                <a:rPr sz="2800" dirty="0">
                  <a:latin typeface="Open Sans" panose="020B0606030504020204" pitchFamily="34" charset="0"/>
                  <a:ea typeface="Open Sans" panose="020B0606030504020204" pitchFamily="34" charset="0"/>
                  <a:cs typeface="Open Sans" panose="020B0606030504020204" pitchFamily="34" charset="0"/>
                </a:rPr>
                <a:t>Coaching</a:t>
              </a:r>
              <a:endParaRPr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0" name="Google Shape;472;p42"/>
          <p:cNvGrpSpPr/>
          <p:nvPr/>
        </p:nvGrpSpPr>
        <p:grpSpPr>
          <a:xfrm>
            <a:off x="5535692" y="4969305"/>
            <a:ext cx="4560839" cy="1242802"/>
            <a:chOff x="0" y="-1"/>
            <a:chExt cx="20616802" cy="2039203"/>
          </a:xfrm>
        </p:grpSpPr>
        <p:sp>
          <p:nvSpPr>
            <p:cNvPr id="318" name="Rectangle"/>
            <p:cNvSpPr/>
            <p:nvPr/>
          </p:nvSpPr>
          <p:spPr>
            <a:xfrm flipH="1">
              <a:off x="0" y="-1"/>
              <a:ext cx="20616802" cy="2039203"/>
            </a:xfrm>
            <a:prstGeom prst="rect">
              <a:avLst/>
            </a:prstGeom>
            <a:noFill/>
            <a:ln w="25400" cap="flat">
              <a:solidFill>
                <a:schemeClr val="tx1"/>
              </a:solidFill>
              <a:prstDash val="solid"/>
              <a:round/>
            </a:ln>
            <a:effectLst/>
          </p:spPr>
          <p:txBody>
            <a:bodyPr wrap="square" lIns="25400" tIns="25400" rIns="25400" bIns="25400" numCol="1" anchor="t">
              <a:noAutofit/>
            </a:bodyPr>
            <a:lstStyle/>
            <a:p>
              <a:pPr defTabSz="1219200">
                <a:defRPr sz="3200">
                  <a:solidFill>
                    <a:srgbClr val="000000"/>
                  </a:solidFill>
                  <a:latin typeface="Arial"/>
                  <a:ea typeface="Arial"/>
                  <a:cs typeface="Arial"/>
                  <a:sym typeface="Arial"/>
                </a:defRPr>
              </a:pPr>
              <a:endParaRPr sz="1600"/>
            </a:p>
          </p:txBody>
        </p:sp>
        <p:sp>
          <p:nvSpPr>
            <p:cNvPr id="319" name="Toolkits and Templates…"/>
            <p:cNvSpPr txBox="1"/>
            <p:nvPr/>
          </p:nvSpPr>
          <p:spPr>
            <a:xfrm>
              <a:off x="378500" y="12699"/>
              <a:ext cx="19859802" cy="1969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3" tIns="60933" rIns="60933" bIns="60933" numCol="1" anchor="t">
              <a:spAutoFit/>
            </a:bodyPr>
            <a:lstStyle/>
            <a:p>
              <a:pPr defTabSz="1219200">
                <a:spcBef>
                  <a:spcPts val="1300"/>
                </a:spcBef>
                <a:defRPr sz="1200" b="1">
                  <a:solidFill>
                    <a:srgbClr val="000000"/>
                  </a:solidFill>
                  <a:latin typeface="Arial"/>
                  <a:ea typeface="Arial"/>
                  <a:cs typeface="Arial"/>
                  <a:sym typeface="Arial"/>
                </a:defRPr>
              </a:pPr>
              <a:endParaRPr sz="600" dirty="0"/>
            </a:p>
            <a:p>
              <a:pPr defTabSz="1219200">
                <a:defRPr sz="3600" b="1">
                  <a:solidFill>
                    <a:srgbClr val="000000"/>
                  </a:solidFill>
                  <a:latin typeface="Arial"/>
                  <a:ea typeface="Arial"/>
                  <a:cs typeface="Arial"/>
                  <a:sym typeface="Arial"/>
                </a:defRPr>
              </a:pPr>
              <a:r>
                <a:rPr sz="2800" dirty="0">
                  <a:latin typeface="Open Sans" panose="020B0606030504020204" pitchFamily="34" charset="0"/>
                  <a:ea typeface="Open Sans" panose="020B0606030504020204" pitchFamily="34" charset="0"/>
                  <a:cs typeface="Open Sans" panose="020B0606030504020204" pitchFamily="34" charset="0"/>
                </a:rPr>
                <a:t>Toolkits and Templates</a:t>
              </a:r>
            </a:p>
            <a:p>
              <a:pPr defTabSz="1219200">
                <a:defRPr sz="1200" i="1">
                  <a:solidFill>
                    <a:srgbClr val="000000"/>
                  </a:solidFill>
                  <a:latin typeface="Arial"/>
                  <a:ea typeface="Arial"/>
                  <a:cs typeface="Arial"/>
                  <a:sym typeface="Arial"/>
                </a:defRPr>
              </a:pPr>
              <a:endParaRPr sz="600" dirty="0"/>
            </a:p>
            <a:p>
              <a:pPr defTabSz="1219200">
                <a:defRPr sz="3200">
                  <a:solidFill>
                    <a:srgbClr val="000000"/>
                  </a:solidFill>
                  <a:latin typeface="Arial"/>
                  <a:ea typeface="Arial"/>
                  <a:cs typeface="Arial"/>
                  <a:sym typeface="Arial"/>
                </a:defRPr>
              </a:pPr>
              <a:r>
                <a:rPr sz="1600" dirty="0">
                  <a:latin typeface="Open Sans" panose="020B0606030504020204" pitchFamily="34" charset="0"/>
                  <a:ea typeface="Open Sans" panose="020B0606030504020204" pitchFamily="34" charset="0"/>
                  <a:cs typeface="Open Sans" panose="020B0606030504020204" pitchFamily="34" charset="0"/>
                </a:rPr>
                <a:t>Resources that cities can use to </a:t>
              </a:r>
              <a:r>
                <a:rPr sz="1600" b="1" dirty="0">
                  <a:latin typeface="Open Sans" panose="020B0606030504020204" pitchFamily="34" charset="0"/>
                  <a:ea typeface="Open Sans" panose="020B0606030504020204" pitchFamily="34" charset="0"/>
                  <a:cs typeface="Open Sans" panose="020B0606030504020204" pitchFamily="34" charset="0"/>
                </a:rPr>
                <a:t>strengthen core components</a:t>
              </a:r>
              <a:r>
                <a:rPr sz="1600" dirty="0">
                  <a:latin typeface="Open Sans" panose="020B0606030504020204" pitchFamily="34" charset="0"/>
                  <a:ea typeface="Open Sans" panose="020B0606030504020204" pitchFamily="34" charset="0"/>
                  <a:cs typeface="Open Sans" panose="020B0606030504020204" pitchFamily="34" charset="0"/>
                </a:rPr>
                <a:t> of their grant applications</a:t>
              </a:r>
            </a:p>
          </p:txBody>
        </p:sp>
      </p:grpSp>
      <p:grpSp>
        <p:nvGrpSpPr>
          <p:cNvPr id="325" name="Google Shape;475;p42"/>
          <p:cNvGrpSpPr/>
          <p:nvPr/>
        </p:nvGrpSpPr>
        <p:grpSpPr>
          <a:xfrm>
            <a:off x="4959747" y="4750430"/>
            <a:ext cx="761202" cy="761202"/>
            <a:chOff x="0" y="0"/>
            <a:chExt cx="1522402" cy="1522402"/>
          </a:xfrm>
        </p:grpSpPr>
        <p:sp>
          <p:nvSpPr>
            <p:cNvPr id="323" name="Google Shape;476;p42"/>
            <p:cNvSpPr/>
            <p:nvPr/>
          </p:nvSpPr>
          <p:spPr>
            <a:xfrm>
              <a:off x="-1" y="-1"/>
              <a:ext cx="1522403" cy="1522403"/>
            </a:xfrm>
            <a:prstGeom prst="ellipse">
              <a:avLst/>
            </a:prstGeom>
            <a:solidFill>
              <a:srgbClr val="DA8521"/>
            </a:solidFill>
            <a:ln w="12700" cap="flat">
              <a:noFill/>
              <a:miter lim="400000"/>
            </a:ln>
            <a:effectLst/>
          </p:spPr>
          <p:txBody>
            <a:bodyPr wrap="square" lIns="25400" tIns="25400" rIns="25400" bIns="25400" numCol="1" anchor="ctr">
              <a:noAutofit/>
            </a:bodyPr>
            <a:lstStyle/>
            <a:p>
              <a:pPr defTabSz="1219200">
                <a:defRPr sz="3600">
                  <a:solidFill>
                    <a:srgbClr val="000000"/>
                  </a:solidFill>
                  <a:latin typeface="Arial"/>
                  <a:ea typeface="Arial"/>
                  <a:cs typeface="Arial"/>
                  <a:sym typeface="Arial"/>
                </a:defRPr>
              </a:pPr>
              <a:endParaRPr/>
            </a:p>
          </p:txBody>
        </p:sp>
        <p:sp>
          <p:nvSpPr>
            <p:cNvPr id="324" name="Google Shape;477;p42"/>
            <p:cNvSpPr/>
            <p:nvPr/>
          </p:nvSpPr>
          <p:spPr>
            <a:xfrm>
              <a:off x="319165" y="319234"/>
              <a:ext cx="882590" cy="882487"/>
            </a:xfrm>
            <a:custGeom>
              <a:avLst/>
              <a:gdLst/>
              <a:ahLst/>
              <a:cxnLst>
                <a:cxn ang="0">
                  <a:pos x="wd2" y="hd2"/>
                </a:cxn>
                <a:cxn ang="5400000">
                  <a:pos x="wd2" y="hd2"/>
                </a:cxn>
                <a:cxn ang="10800000">
                  <a:pos x="wd2" y="hd2"/>
                </a:cxn>
                <a:cxn ang="16200000">
                  <a:pos x="wd2" y="hd2"/>
                </a:cxn>
              </a:cxnLst>
              <a:rect l="0" t="0" r="r" b="b"/>
              <a:pathLst>
                <a:path w="21600" h="21600" extrusionOk="0">
                  <a:moveTo>
                    <a:pt x="20854" y="17337"/>
                  </a:moveTo>
                  <a:cubicBezTo>
                    <a:pt x="11297" y="21351"/>
                    <a:pt x="11297" y="21351"/>
                    <a:pt x="11297" y="21351"/>
                  </a:cubicBezTo>
                  <a:cubicBezTo>
                    <a:pt x="11049" y="21600"/>
                    <a:pt x="11049" y="21600"/>
                    <a:pt x="10800" y="21600"/>
                  </a:cubicBezTo>
                  <a:cubicBezTo>
                    <a:pt x="10551" y="21600"/>
                    <a:pt x="10551" y="21600"/>
                    <a:pt x="10303" y="21351"/>
                  </a:cubicBezTo>
                  <a:cubicBezTo>
                    <a:pt x="746" y="17337"/>
                    <a:pt x="746" y="17337"/>
                    <a:pt x="746" y="17337"/>
                  </a:cubicBezTo>
                  <a:cubicBezTo>
                    <a:pt x="249" y="17337"/>
                    <a:pt x="0" y="16839"/>
                    <a:pt x="0" y="16591"/>
                  </a:cubicBezTo>
                  <a:cubicBezTo>
                    <a:pt x="0" y="1030"/>
                    <a:pt x="0" y="1030"/>
                    <a:pt x="0" y="1030"/>
                  </a:cubicBezTo>
                  <a:cubicBezTo>
                    <a:pt x="0" y="533"/>
                    <a:pt x="497" y="0"/>
                    <a:pt x="995" y="0"/>
                  </a:cubicBezTo>
                  <a:cubicBezTo>
                    <a:pt x="1243" y="0"/>
                    <a:pt x="1243" y="0"/>
                    <a:pt x="1492" y="284"/>
                  </a:cubicBezTo>
                  <a:cubicBezTo>
                    <a:pt x="10800" y="4050"/>
                    <a:pt x="10800" y="4050"/>
                    <a:pt x="10800" y="4050"/>
                  </a:cubicBezTo>
                  <a:cubicBezTo>
                    <a:pt x="20072" y="284"/>
                    <a:pt x="20072" y="284"/>
                    <a:pt x="20072" y="284"/>
                  </a:cubicBezTo>
                  <a:cubicBezTo>
                    <a:pt x="20321" y="0"/>
                    <a:pt x="20321" y="0"/>
                    <a:pt x="20570" y="0"/>
                  </a:cubicBezTo>
                  <a:cubicBezTo>
                    <a:pt x="21103" y="0"/>
                    <a:pt x="21600" y="533"/>
                    <a:pt x="21600" y="1030"/>
                  </a:cubicBezTo>
                  <a:cubicBezTo>
                    <a:pt x="21600" y="16591"/>
                    <a:pt x="21600" y="16591"/>
                    <a:pt x="21600" y="16591"/>
                  </a:cubicBezTo>
                  <a:cubicBezTo>
                    <a:pt x="21600" y="16839"/>
                    <a:pt x="21351" y="17337"/>
                    <a:pt x="20854" y="17337"/>
                  </a:cubicBezTo>
                  <a:close/>
                  <a:moveTo>
                    <a:pt x="9805" y="5791"/>
                  </a:moveTo>
                  <a:cubicBezTo>
                    <a:pt x="1989" y="2522"/>
                    <a:pt x="1989" y="2522"/>
                    <a:pt x="1989" y="2522"/>
                  </a:cubicBezTo>
                  <a:cubicBezTo>
                    <a:pt x="1989" y="15845"/>
                    <a:pt x="1989" y="15845"/>
                    <a:pt x="1989" y="15845"/>
                  </a:cubicBezTo>
                  <a:cubicBezTo>
                    <a:pt x="9805" y="19113"/>
                    <a:pt x="9805" y="19113"/>
                    <a:pt x="9805" y="19113"/>
                  </a:cubicBezTo>
                  <a:lnTo>
                    <a:pt x="9805" y="5791"/>
                  </a:lnTo>
                  <a:close/>
                  <a:moveTo>
                    <a:pt x="19575" y="2522"/>
                  </a:moveTo>
                  <a:cubicBezTo>
                    <a:pt x="11795" y="5791"/>
                    <a:pt x="11795" y="5791"/>
                    <a:pt x="11795" y="5791"/>
                  </a:cubicBezTo>
                  <a:cubicBezTo>
                    <a:pt x="11795" y="19113"/>
                    <a:pt x="11795" y="19113"/>
                    <a:pt x="11795" y="19113"/>
                  </a:cubicBezTo>
                  <a:cubicBezTo>
                    <a:pt x="19575" y="15845"/>
                    <a:pt x="19575" y="15845"/>
                    <a:pt x="19575" y="15845"/>
                  </a:cubicBezTo>
                  <a:lnTo>
                    <a:pt x="19575" y="2522"/>
                  </a:lnTo>
                  <a:close/>
                  <a:moveTo>
                    <a:pt x="13322" y="7318"/>
                  </a:moveTo>
                  <a:cubicBezTo>
                    <a:pt x="17053" y="5542"/>
                    <a:pt x="17053" y="5542"/>
                    <a:pt x="17053" y="5542"/>
                  </a:cubicBezTo>
                  <a:cubicBezTo>
                    <a:pt x="17337" y="5542"/>
                    <a:pt x="17337" y="5542"/>
                    <a:pt x="17586" y="5542"/>
                  </a:cubicBezTo>
                  <a:cubicBezTo>
                    <a:pt x="18083" y="5542"/>
                    <a:pt x="18580" y="5791"/>
                    <a:pt x="18580" y="6537"/>
                  </a:cubicBezTo>
                  <a:cubicBezTo>
                    <a:pt x="18580" y="6786"/>
                    <a:pt x="18332" y="7318"/>
                    <a:pt x="17834" y="7318"/>
                  </a:cubicBezTo>
                  <a:cubicBezTo>
                    <a:pt x="14317" y="9059"/>
                    <a:pt x="14317" y="9059"/>
                    <a:pt x="14317" y="9059"/>
                  </a:cubicBezTo>
                  <a:cubicBezTo>
                    <a:pt x="14068" y="9059"/>
                    <a:pt x="14068" y="9059"/>
                    <a:pt x="13820" y="9059"/>
                  </a:cubicBezTo>
                  <a:cubicBezTo>
                    <a:pt x="13322" y="9059"/>
                    <a:pt x="12789" y="8811"/>
                    <a:pt x="12789" y="8064"/>
                  </a:cubicBezTo>
                  <a:cubicBezTo>
                    <a:pt x="12789" y="7816"/>
                    <a:pt x="13038" y="7318"/>
                    <a:pt x="13322" y="7318"/>
                  </a:cubicBezTo>
                  <a:close/>
                  <a:moveTo>
                    <a:pt x="13322" y="10800"/>
                  </a:moveTo>
                  <a:cubicBezTo>
                    <a:pt x="17053" y="9308"/>
                    <a:pt x="17053" y="9308"/>
                    <a:pt x="17053" y="9308"/>
                  </a:cubicBezTo>
                  <a:cubicBezTo>
                    <a:pt x="17337" y="9059"/>
                    <a:pt x="17337" y="9059"/>
                    <a:pt x="17586" y="9059"/>
                  </a:cubicBezTo>
                  <a:cubicBezTo>
                    <a:pt x="18083" y="9059"/>
                    <a:pt x="18580" y="9557"/>
                    <a:pt x="18580" y="10054"/>
                  </a:cubicBezTo>
                  <a:cubicBezTo>
                    <a:pt x="18580" y="10551"/>
                    <a:pt x="18332" y="10800"/>
                    <a:pt x="17834" y="11049"/>
                  </a:cubicBezTo>
                  <a:cubicBezTo>
                    <a:pt x="14317" y="12825"/>
                    <a:pt x="14317" y="12825"/>
                    <a:pt x="14317" y="12825"/>
                  </a:cubicBezTo>
                  <a:cubicBezTo>
                    <a:pt x="14068" y="12825"/>
                    <a:pt x="14068" y="12825"/>
                    <a:pt x="13820" y="12825"/>
                  </a:cubicBezTo>
                  <a:cubicBezTo>
                    <a:pt x="13322" y="12825"/>
                    <a:pt x="12789" y="12328"/>
                    <a:pt x="12789" y="11830"/>
                  </a:cubicBezTo>
                  <a:cubicBezTo>
                    <a:pt x="12789" y="11333"/>
                    <a:pt x="13038" y="11049"/>
                    <a:pt x="13322" y="10800"/>
                  </a:cubicBezTo>
                  <a:close/>
                  <a:moveTo>
                    <a:pt x="13322" y="14566"/>
                  </a:moveTo>
                  <a:cubicBezTo>
                    <a:pt x="17053" y="12825"/>
                    <a:pt x="17053" y="12825"/>
                    <a:pt x="17053" y="12825"/>
                  </a:cubicBezTo>
                  <a:cubicBezTo>
                    <a:pt x="17337" y="12825"/>
                    <a:pt x="17337" y="12825"/>
                    <a:pt x="17586" y="12825"/>
                  </a:cubicBezTo>
                  <a:cubicBezTo>
                    <a:pt x="18083" y="12825"/>
                    <a:pt x="18580" y="13322"/>
                    <a:pt x="18580" y="13820"/>
                  </a:cubicBezTo>
                  <a:cubicBezTo>
                    <a:pt x="18580" y="14317"/>
                    <a:pt x="18332" y="14566"/>
                    <a:pt x="17834" y="14814"/>
                  </a:cubicBezTo>
                  <a:cubicBezTo>
                    <a:pt x="14317" y="16342"/>
                    <a:pt x="14317" y="16342"/>
                    <a:pt x="14317" y="16342"/>
                  </a:cubicBezTo>
                  <a:cubicBezTo>
                    <a:pt x="14068" y="16591"/>
                    <a:pt x="14068" y="16591"/>
                    <a:pt x="13820" y="16591"/>
                  </a:cubicBezTo>
                  <a:cubicBezTo>
                    <a:pt x="13322" y="16591"/>
                    <a:pt x="12789" y="16093"/>
                    <a:pt x="12789" y="15596"/>
                  </a:cubicBezTo>
                  <a:cubicBezTo>
                    <a:pt x="12789" y="15099"/>
                    <a:pt x="13038" y="14814"/>
                    <a:pt x="13322" y="14566"/>
                  </a:cubicBezTo>
                  <a:close/>
                  <a:moveTo>
                    <a:pt x="4014" y="5542"/>
                  </a:moveTo>
                  <a:cubicBezTo>
                    <a:pt x="4263" y="5542"/>
                    <a:pt x="4263" y="5542"/>
                    <a:pt x="4512" y="5542"/>
                  </a:cubicBezTo>
                  <a:cubicBezTo>
                    <a:pt x="8278" y="7318"/>
                    <a:pt x="8278" y="7318"/>
                    <a:pt x="8278" y="7318"/>
                  </a:cubicBezTo>
                  <a:cubicBezTo>
                    <a:pt x="8526" y="7318"/>
                    <a:pt x="8775" y="7816"/>
                    <a:pt x="8775" y="8064"/>
                  </a:cubicBezTo>
                  <a:cubicBezTo>
                    <a:pt x="8775" y="8811"/>
                    <a:pt x="8278" y="9059"/>
                    <a:pt x="7780" y="9059"/>
                  </a:cubicBezTo>
                  <a:cubicBezTo>
                    <a:pt x="7532" y="9059"/>
                    <a:pt x="7532" y="9059"/>
                    <a:pt x="7283" y="9059"/>
                  </a:cubicBezTo>
                  <a:cubicBezTo>
                    <a:pt x="3766" y="7318"/>
                    <a:pt x="3766" y="7318"/>
                    <a:pt x="3766" y="7318"/>
                  </a:cubicBezTo>
                  <a:cubicBezTo>
                    <a:pt x="3268" y="7318"/>
                    <a:pt x="3020" y="6786"/>
                    <a:pt x="3020" y="6537"/>
                  </a:cubicBezTo>
                  <a:cubicBezTo>
                    <a:pt x="3020" y="5791"/>
                    <a:pt x="3517" y="5542"/>
                    <a:pt x="4014" y="5542"/>
                  </a:cubicBezTo>
                  <a:close/>
                  <a:moveTo>
                    <a:pt x="4014" y="9059"/>
                  </a:moveTo>
                  <a:cubicBezTo>
                    <a:pt x="4263" y="9059"/>
                    <a:pt x="4263" y="9059"/>
                    <a:pt x="4512" y="9308"/>
                  </a:cubicBezTo>
                  <a:cubicBezTo>
                    <a:pt x="8278" y="10800"/>
                    <a:pt x="8278" y="10800"/>
                    <a:pt x="8278" y="10800"/>
                  </a:cubicBezTo>
                  <a:cubicBezTo>
                    <a:pt x="8526" y="11049"/>
                    <a:pt x="8775" y="11333"/>
                    <a:pt x="8775" y="11830"/>
                  </a:cubicBezTo>
                  <a:cubicBezTo>
                    <a:pt x="8775" y="12328"/>
                    <a:pt x="8278" y="12825"/>
                    <a:pt x="7780" y="12825"/>
                  </a:cubicBezTo>
                  <a:cubicBezTo>
                    <a:pt x="7532" y="12825"/>
                    <a:pt x="7532" y="12825"/>
                    <a:pt x="7283" y="12825"/>
                  </a:cubicBezTo>
                  <a:cubicBezTo>
                    <a:pt x="3766" y="11049"/>
                    <a:pt x="3766" y="11049"/>
                    <a:pt x="3766" y="11049"/>
                  </a:cubicBezTo>
                  <a:cubicBezTo>
                    <a:pt x="3268" y="10800"/>
                    <a:pt x="3020" y="10551"/>
                    <a:pt x="3020" y="10054"/>
                  </a:cubicBezTo>
                  <a:cubicBezTo>
                    <a:pt x="3020" y="9557"/>
                    <a:pt x="3517" y="9059"/>
                    <a:pt x="4014" y="9059"/>
                  </a:cubicBezTo>
                  <a:close/>
                  <a:moveTo>
                    <a:pt x="4014" y="12825"/>
                  </a:moveTo>
                  <a:cubicBezTo>
                    <a:pt x="4263" y="12825"/>
                    <a:pt x="4263" y="12825"/>
                    <a:pt x="4512" y="12825"/>
                  </a:cubicBezTo>
                  <a:cubicBezTo>
                    <a:pt x="8278" y="14566"/>
                    <a:pt x="8278" y="14566"/>
                    <a:pt x="8278" y="14566"/>
                  </a:cubicBezTo>
                  <a:cubicBezTo>
                    <a:pt x="8526" y="14814"/>
                    <a:pt x="8775" y="15099"/>
                    <a:pt x="8775" y="15596"/>
                  </a:cubicBezTo>
                  <a:cubicBezTo>
                    <a:pt x="8775" y="16093"/>
                    <a:pt x="8278" y="16591"/>
                    <a:pt x="7780" y="16591"/>
                  </a:cubicBezTo>
                  <a:cubicBezTo>
                    <a:pt x="7532" y="16591"/>
                    <a:pt x="7532" y="16591"/>
                    <a:pt x="7283" y="16342"/>
                  </a:cubicBezTo>
                  <a:cubicBezTo>
                    <a:pt x="3766" y="14814"/>
                    <a:pt x="3766" y="14814"/>
                    <a:pt x="3766" y="14814"/>
                  </a:cubicBezTo>
                  <a:cubicBezTo>
                    <a:pt x="3268" y="14566"/>
                    <a:pt x="3020" y="14317"/>
                    <a:pt x="3020" y="13820"/>
                  </a:cubicBezTo>
                  <a:cubicBezTo>
                    <a:pt x="3020" y="13322"/>
                    <a:pt x="3517" y="12825"/>
                    <a:pt x="4014" y="12825"/>
                  </a:cubicBezTo>
                  <a:close/>
                </a:path>
              </a:pathLst>
            </a:custGeom>
            <a:solidFill>
              <a:srgbClr val="FFFFFF"/>
            </a:solidFill>
            <a:ln w="12700" cap="flat">
              <a:noFill/>
              <a:miter lim="400000"/>
            </a:ln>
            <a:effectLst/>
          </p:spPr>
          <p:txBody>
            <a:bodyPr wrap="square" lIns="25400" tIns="25400" rIns="25400" bIns="25400" numCol="1" anchor="ctr">
              <a:noAutofit/>
            </a:bodyPr>
            <a:lstStyle/>
            <a:p>
              <a:pPr defTabSz="1219200">
                <a:defRPr sz="5000">
                  <a:solidFill>
                    <a:srgbClr val="26323E"/>
                  </a:solidFill>
                  <a:latin typeface="Arial"/>
                  <a:ea typeface="Arial"/>
                  <a:cs typeface="Arial"/>
                  <a:sym typeface="Arial"/>
                </a:defRPr>
              </a:pPr>
              <a:endParaRPr sz="2500"/>
            </a:p>
          </p:txBody>
        </p:sp>
      </p:grpSp>
      <p:sp>
        <p:nvSpPr>
          <p:cNvPr id="326" name="Google Shape;478;p42"/>
          <p:cNvSpPr/>
          <p:nvPr/>
        </p:nvSpPr>
        <p:spPr>
          <a:xfrm>
            <a:off x="3416533" y="1604103"/>
            <a:ext cx="761202" cy="761202"/>
          </a:xfrm>
          <a:prstGeom prst="ellipse">
            <a:avLst/>
          </a:prstGeom>
          <a:solidFill>
            <a:srgbClr val="DA8521"/>
          </a:solidFill>
          <a:ln w="12700">
            <a:miter lim="400000"/>
          </a:ln>
        </p:spPr>
        <p:txBody>
          <a:bodyPr lIns="25400" tIns="25400" rIns="25400" bIns="25400" anchor="ctr"/>
          <a:lstStyle/>
          <a:p>
            <a:pPr defTabSz="1219200">
              <a:defRPr sz="3600">
                <a:solidFill>
                  <a:srgbClr val="000000"/>
                </a:solidFill>
                <a:latin typeface="Arial"/>
                <a:ea typeface="Arial"/>
                <a:cs typeface="Arial"/>
                <a:sym typeface="Arial"/>
              </a:defRPr>
            </a:pPr>
            <a:endParaRPr/>
          </a:p>
        </p:txBody>
      </p:sp>
      <p:sp>
        <p:nvSpPr>
          <p:cNvPr id="327" name="Google Shape;479;p42"/>
          <p:cNvSpPr/>
          <p:nvPr/>
        </p:nvSpPr>
        <p:spPr>
          <a:xfrm>
            <a:off x="8784183" y="1637700"/>
            <a:ext cx="761202" cy="761202"/>
          </a:xfrm>
          <a:prstGeom prst="ellipse">
            <a:avLst/>
          </a:prstGeom>
          <a:solidFill>
            <a:srgbClr val="DA8521"/>
          </a:solidFill>
          <a:ln w="12700">
            <a:miter lim="400000"/>
          </a:ln>
        </p:spPr>
        <p:txBody>
          <a:bodyPr lIns="25400" tIns="25400" rIns="25400" bIns="25400" anchor="ctr"/>
          <a:lstStyle/>
          <a:p>
            <a:pPr defTabSz="1219200">
              <a:defRPr sz="3600">
                <a:solidFill>
                  <a:srgbClr val="000000"/>
                </a:solidFill>
                <a:latin typeface="Arial"/>
                <a:ea typeface="Arial"/>
                <a:cs typeface="Arial"/>
                <a:sym typeface="Arial"/>
              </a:defRPr>
            </a:pPr>
            <a:endParaRPr/>
          </a:p>
        </p:txBody>
      </p:sp>
      <p:sp>
        <p:nvSpPr>
          <p:cNvPr id="328" name="Google Shape;480;p42"/>
          <p:cNvSpPr/>
          <p:nvPr/>
        </p:nvSpPr>
        <p:spPr>
          <a:xfrm>
            <a:off x="3551622" y="1735973"/>
            <a:ext cx="491023" cy="456868"/>
          </a:xfrm>
          <a:custGeom>
            <a:avLst/>
            <a:gdLst/>
            <a:ahLst/>
            <a:cxnLst>
              <a:cxn ang="0">
                <a:pos x="wd2" y="hd2"/>
              </a:cxn>
              <a:cxn ang="5400000">
                <a:pos x="wd2" y="hd2"/>
              </a:cxn>
              <a:cxn ang="10800000">
                <a:pos x="wd2" y="hd2"/>
              </a:cxn>
              <a:cxn ang="16200000">
                <a:pos x="wd2" y="hd2"/>
              </a:cxn>
            </a:cxnLst>
            <a:rect l="0" t="0" r="r" b="b"/>
            <a:pathLst>
              <a:path w="21600" h="21600" extrusionOk="0">
                <a:moveTo>
                  <a:pt x="3847" y="12388"/>
                </a:moveTo>
                <a:cubicBezTo>
                  <a:pt x="2367" y="12388"/>
                  <a:pt x="2367" y="12388"/>
                  <a:pt x="2367" y="12388"/>
                </a:cubicBezTo>
                <a:cubicBezTo>
                  <a:pt x="1184" y="12388"/>
                  <a:pt x="0" y="11753"/>
                  <a:pt x="0" y="10482"/>
                </a:cubicBezTo>
                <a:cubicBezTo>
                  <a:pt x="0" y="9212"/>
                  <a:pt x="0" y="6035"/>
                  <a:pt x="1479" y="6035"/>
                </a:cubicBezTo>
                <a:cubicBezTo>
                  <a:pt x="1775" y="6035"/>
                  <a:pt x="2959" y="6988"/>
                  <a:pt x="4438" y="6988"/>
                </a:cubicBezTo>
                <a:cubicBezTo>
                  <a:pt x="5030" y="6988"/>
                  <a:pt x="5326" y="6988"/>
                  <a:pt x="5918" y="6671"/>
                </a:cubicBezTo>
                <a:cubicBezTo>
                  <a:pt x="5918" y="6988"/>
                  <a:pt x="5918" y="7306"/>
                  <a:pt x="5918" y="7624"/>
                </a:cubicBezTo>
                <a:cubicBezTo>
                  <a:pt x="5918" y="8576"/>
                  <a:pt x="6214" y="9847"/>
                  <a:pt x="6805" y="10800"/>
                </a:cubicBezTo>
                <a:cubicBezTo>
                  <a:pt x="5622" y="10800"/>
                  <a:pt x="4438" y="11435"/>
                  <a:pt x="3847" y="12388"/>
                </a:cubicBezTo>
                <a:close/>
                <a:moveTo>
                  <a:pt x="4438" y="6035"/>
                </a:moveTo>
                <a:cubicBezTo>
                  <a:pt x="2959" y="6035"/>
                  <a:pt x="1479" y="4765"/>
                  <a:pt x="1479" y="2859"/>
                </a:cubicBezTo>
                <a:cubicBezTo>
                  <a:pt x="1479" y="1271"/>
                  <a:pt x="2959" y="0"/>
                  <a:pt x="4438" y="0"/>
                </a:cubicBezTo>
                <a:cubicBezTo>
                  <a:pt x="5918" y="0"/>
                  <a:pt x="7397" y="1271"/>
                  <a:pt x="7397" y="2859"/>
                </a:cubicBezTo>
                <a:cubicBezTo>
                  <a:pt x="7397" y="4765"/>
                  <a:pt x="5918" y="6035"/>
                  <a:pt x="4438" y="6035"/>
                </a:cubicBezTo>
                <a:close/>
                <a:moveTo>
                  <a:pt x="15682" y="21600"/>
                </a:moveTo>
                <a:cubicBezTo>
                  <a:pt x="5918" y="21600"/>
                  <a:pt x="5918" y="21600"/>
                  <a:pt x="5918" y="21600"/>
                </a:cubicBezTo>
                <a:cubicBezTo>
                  <a:pt x="4142" y="21600"/>
                  <a:pt x="2959" y="20329"/>
                  <a:pt x="2959" y="18424"/>
                </a:cubicBezTo>
                <a:cubicBezTo>
                  <a:pt x="2959" y="15565"/>
                  <a:pt x="3551" y="11435"/>
                  <a:pt x="6805" y="11435"/>
                </a:cubicBezTo>
                <a:cubicBezTo>
                  <a:pt x="7397" y="11435"/>
                  <a:pt x="8581" y="13024"/>
                  <a:pt x="10948" y="13024"/>
                </a:cubicBezTo>
                <a:cubicBezTo>
                  <a:pt x="13019" y="13024"/>
                  <a:pt x="14499" y="11435"/>
                  <a:pt x="14795" y="11435"/>
                </a:cubicBezTo>
                <a:cubicBezTo>
                  <a:pt x="18345" y="11435"/>
                  <a:pt x="18937" y="15565"/>
                  <a:pt x="18937" y="18424"/>
                </a:cubicBezTo>
                <a:cubicBezTo>
                  <a:pt x="18937" y="20329"/>
                  <a:pt x="17753" y="21600"/>
                  <a:pt x="15682" y="21600"/>
                </a:cubicBezTo>
                <a:close/>
                <a:moveTo>
                  <a:pt x="10948" y="12388"/>
                </a:moveTo>
                <a:cubicBezTo>
                  <a:pt x="8581" y="12388"/>
                  <a:pt x="6510" y="10165"/>
                  <a:pt x="6510" y="7624"/>
                </a:cubicBezTo>
                <a:cubicBezTo>
                  <a:pt x="6510" y="5082"/>
                  <a:pt x="8581" y="2859"/>
                  <a:pt x="10948" y="2859"/>
                </a:cubicBezTo>
                <a:cubicBezTo>
                  <a:pt x="13315" y="2859"/>
                  <a:pt x="15090" y="5082"/>
                  <a:pt x="15090" y="7624"/>
                </a:cubicBezTo>
                <a:cubicBezTo>
                  <a:pt x="15090" y="10165"/>
                  <a:pt x="13315" y="12388"/>
                  <a:pt x="10948" y="12388"/>
                </a:cubicBezTo>
                <a:close/>
                <a:moveTo>
                  <a:pt x="17458" y="6035"/>
                </a:moveTo>
                <a:cubicBezTo>
                  <a:pt x="15682" y="6035"/>
                  <a:pt x="14499" y="4765"/>
                  <a:pt x="14499" y="2859"/>
                </a:cubicBezTo>
                <a:cubicBezTo>
                  <a:pt x="14499" y="1271"/>
                  <a:pt x="15682" y="0"/>
                  <a:pt x="17458" y="0"/>
                </a:cubicBezTo>
                <a:cubicBezTo>
                  <a:pt x="18937" y="0"/>
                  <a:pt x="20121" y="1271"/>
                  <a:pt x="20121" y="2859"/>
                </a:cubicBezTo>
                <a:cubicBezTo>
                  <a:pt x="20121" y="4765"/>
                  <a:pt x="18937" y="6035"/>
                  <a:pt x="17458" y="6035"/>
                </a:cubicBezTo>
                <a:close/>
                <a:moveTo>
                  <a:pt x="19529" y="12388"/>
                </a:moveTo>
                <a:cubicBezTo>
                  <a:pt x="18049" y="12388"/>
                  <a:pt x="18049" y="12388"/>
                  <a:pt x="18049" y="12388"/>
                </a:cubicBezTo>
                <a:cubicBezTo>
                  <a:pt x="17162" y="11435"/>
                  <a:pt x="16274" y="10800"/>
                  <a:pt x="15090" y="10800"/>
                </a:cubicBezTo>
                <a:cubicBezTo>
                  <a:pt x="15682" y="9847"/>
                  <a:pt x="15978" y="8576"/>
                  <a:pt x="15978" y="7624"/>
                </a:cubicBezTo>
                <a:cubicBezTo>
                  <a:pt x="15978" y="7306"/>
                  <a:pt x="15978" y="6988"/>
                  <a:pt x="15978" y="6671"/>
                </a:cubicBezTo>
                <a:cubicBezTo>
                  <a:pt x="16274" y="6988"/>
                  <a:pt x="16866" y="6988"/>
                  <a:pt x="17458" y="6988"/>
                </a:cubicBezTo>
                <a:cubicBezTo>
                  <a:pt x="18937" y="6988"/>
                  <a:pt x="20121" y="6035"/>
                  <a:pt x="20416" y="6035"/>
                </a:cubicBezTo>
                <a:cubicBezTo>
                  <a:pt x="21600" y="6035"/>
                  <a:pt x="21600" y="9212"/>
                  <a:pt x="21600" y="10482"/>
                </a:cubicBezTo>
                <a:cubicBezTo>
                  <a:pt x="21600" y="11753"/>
                  <a:pt x="20712" y="12388"/>
                  <a:pt x="19529" y="12388"/>
                </a:cubicBezTo>
                <a:close/>
              </a:path>
            </a:pathLst>
          </a:custGeom>
          <a:solidFill>
            <a:srgbClr val="FFFFFF"/>
          </a:solidFill>
          <a:ln w="12700">
            <a:miter lim="400000"/>
          </a:ln>
        </p:spPr>
        <p:txBody>
          <a:bodyPr lIns="25400" tIns="25400" rIns="25400" bIns="25400"/>
          <a:lstStyle/>
          <a:p>
            <a:pPr defTabSz="1219200">
              <a:defRPr sz="5000">
                <a:solidFill>
                  <a:srgbClr val="26323E"/>
                </a:solidFill>
                <a:latin typeface="Arial"/>
                <a:ea typeface="Arial"/>
                <a:cs typeface="Arial"/>
                <a:sym typeface="Arial"/>
              </a:defRPr>
            </a:pPr>
            <a:endParaRPr sz="2500" dirty="0"/>
          </a:p>
        </p:txBody>
      </p:sp>
      <p:sp>
        <p:nvSpPr>
          <p:cNvPr id="329" name="Google Shape;481;p42"/>
          <p:cNvSpPr/>
          <p:nvPr/>
        </p:nvSpPr>
        <p:spPr>
          <a:xfrm>
            <a:off x="6017548" y="1628910"/>
            <a:ext cx="761202" cy="761202"/>
          </a:xfrm>
          <a:prstGeom prst="ellipse">
            <a:avLst/>
          </a:prstGeom>
          <a:solidFill>
            <a:srgbClr val="DA8521"/>
          </a:solidFill>
          <a:ln w="12700">
            <a:miter lim="400000"/>
          </a:ln>
        </p:spPr>
        <p:txBody>
          <a:bodyPr lIns="25400" tIns="25400" rIns="25400" bIns="25400" anchor="ctr"/>
          <a:lstStyle/>
          <a:p>
            <a:pPr defTabSz="1219200">
              <a:defRPr sz="3600">
                <a:solidFill>
                  <a:srgbClr val="000000"/>
                </a:solidFill>
                <a:latin typeface="Arial"/>
                <a:ea typeface="Arial"/>
                <a:cs typeface="Arial"/>
                <a:sym typeface="Arial"/>
              </a:defRPr>
            </a:pPr>
            <a:endParaRPr dirty="0"/>
          </a:p>
        </p:txBody>
      </p:sp>
      <p:sp>
        <p:nvSpPr>
          <p:cNvPr id="330" name="Google Shape;482;p42"/>
          <p:cNvSpPr/>
          <p:nvPr/>
        </p:nvSpPr>
        <p:spPr>
          <a:xfrm>
            <a:off x="6179626" y="1786794"/>
            <a:ext cx="488701" cy="445434"/>
          </a:xfrm>
          <a:custGeom>
            <a:avLst/>
            <a:gdLst/>
            <a:ahLst/>
            <a:cxnLst>
              <a:cxn ang="0">
                <a:pos x="wd2" y="hd2"/>
              </a:cxn>
              <a:cxn ang="5400000">
                <a:pos x="wd2" y="hd2"/>
              </a:cxn>
              <a:cxn ang="10800000">
                <a:pos x="wd2" y="hd2"/>
              </a:cxn>
              <a:cxn ang="16200000">
                <a:pos x="wd2" y="hd2"/>
              </a:cxn>
            </a:cxnLst>
            <a:rect l="0" t="0" r="r" b="b"/>
            <a:pathLst>
              <a:path w="21535" h="21535" extrusionOk="0">
                <a:moveTo>
                  <a:pt x="21339" y="3361"/>
                </a:moveTo>
                <a:cubicBezTo>
                  <a:pt x="18989" y="5484"/>
                  <a:pt x="18989" y="5484"/>
                  <a:pt x="18989" y="5484"/>
                </a:cubicBezTo>
                <a:cubicBezTo>
                  <a:pt x="16079" y="2579"/>
                  <a:pt x="16079" y="2579"/>
                  <a:pt x="16079" y="2579"/>
                </a:cubicBezTo>
                <a:cubicBezTo>
                  <a:pt x="18205" y="196"/>
                  <a:pt x="18205" y="196"/>
                  <a:pt x="18205" y="196"/>
                </a:cubicBezTo>
                <a:cubicBezTo>
                  <a:pt x="18727" y="-65"/>
                  <a:pt x="19250" y="-65"/>
                  <a:pt x="19772" y="196"/>
                </a:cubicBezTo>
                <a:cubicBezTo>
                  <a:pt x="21339" y="1797"/>
                  <a:pt x="21339" y="1797"/>
                  <a:pt x="21339" y="1797"/>
                </a:cubicBezTo>
                <a:cubicBezTo>
                  <a:pt x="21600" y="2318"/>
                  <a:pt x="21600" y="2840"/>
                  <a:pt x="21339" y="3361"/>
                </a:cubicBezTo>
                <a:close/>
                <a:moveTo>
                  <a:pt x="5521" y="12858"/>
                </a:moveTo>
                <a:cubicBezTo>
                  <a:pt x="8692" y="15725"/>
                  <a:pt x="8692" y="15725"/>
                  <a:pt x="8692" y="15725"/>
                </a:cubicBezTo>
                <a:cubicBezTo>
                  <a:pt x="4738" y="16805"/>
                  <a:pt x="4738" y="16805"/>
                  <a:pt x="4738" y="16805"/>
                </a:cubicBezTo>
                <a:lnTo>
                  <a:pt x="5521" y="12858"/>
                </a:lnTo>
                <a:close/>
                <a:moveTo>
                  <a:pt x="18205" y="6266"/>
                </a:moveTo>
                <a:cubicBezTo>
                  <a:pt x="9476" y="15204"/>
                  <a:pt x="9476" y="15204"/>
                  <a:pt x="9476" y="15204"/>
                </a:cubicBezTo>
                <a:cubicBezTo>
                  <a:pt x="6305" y="12038"/>
                  <a:pt x="6305" y="12038"/>
                  <a:pt x="6305" y="12038"/>
                </a:cubicBezTo>
                <a:cubicBezTo>
                  <a:pt x="15295" y="3361"/>
                  <a:pt x="15295" y="3361"/>
                  <a:pt x="15295" y="3361"/>
                </a:cubicBezTo>
                <a:lnTo>
                  <a:pt x="18205" y="6266"/>
                </a:lnTo>
                <a:close/>
                <a:moveTo>
                  <a:pt x="2089" y="3101"/>
                </a:moveTo>
                <a:cubicBezTo>
                  <a:pt x="2089" y="19412"/>
                  <a:pt x="2089" y="19412"/>
                  <a:pt x="2089" y="19412"/>
                </a:cubicBezTo>
                <a:cubicBezTo>
                  <a:pt x="18466" y="19412"/>
                  <a:pt x="18466" y="19412"/>
                  <a:pt x="18466" y="19412"/>
                </a:cubicBezTo>
                <a:cubicBezTo>
                  <a:pt x="18466" y="7569"/>
                  <a:pt x="18466" y="7569"/>
                  <a:pt x="18466" y="7569"/>
                </a:cubicBezTo>
                <a:cubicBezTo>
                  <a:pt x="20555" y="5484"/>
                  <a:pt x="20555" y="5484"/>
                  <a:pt x="20555" y="5484"/>
                </a:cubicBezTo>
                <a:cubicBezTo>
                  <a:pt x="20555" y="20492"/>
                  <a:pt x="20555" y="20492"/>
                  <a:pt x="20555" y="20492"/>
                </a:cubicBezTo>
                <a:cubicBezTo>
                  <a:pt x="20555" y="21014"/>
                  <a:pt x="20033" y="21535"/>
                  <a:pt x="19511" y="21535"/>
                </a:cubicBezTo>
                <a:cubicBezTo>
                  <a:pt x="1045" y="21535"/>
                  <a:pt x="1045" y="21535"/>
                  <a:pt x="1045" y="21535"/>
                </a:cubicBezTo>
                <a:cubicBezTo>
                  <a:pt x="522" y="21535"/>
                  <a:pt x="0" y="21014"/>
                  <a:pt x="0" y="20492"/>
                </a:cubicBezTo>
                <a:cubicBezTo>
                  <a:pt x="0" y="2058"/>
                  <a:pt x="0" y="2058"/>
                  <a:pt x="0" y="2058"/>
                </a:cubicBezTo>
                <a:cubicBezTo>
                  <a:pt x="0" y="1536"/>
                  <a:pt x="522" y="978"/>
                  <a:pt x="1045" y="978"/>
                </a:cubicBezTo>
                <a:cubicBezTo>
                  <a:pt x="16079" y="978"/>
                  <a:pt x="16079" y="978"/>
                  <a:pt x="16079" y="978"/>
                </a:cubicBezTo>
                <a:cubicBezTo>
                  <a:pt x="13990" y="3101"/>
                  <a:pt x="13990" y="3101"/>
                  <a:pt x="13990" y="3101"/>
                </a:cubicBezTo>
                <a:lnTo>
                  <a:pt x="2089" y="3101"/>
                </a:lnTo>
                <a:close/>
              </a:path>
            </a:pathLst>
          </a:custGeom>
          <a:solidFill>
            <a:srgbClr val="FFFFFF"/>
          </a:solidFill>
          <a:ln w="12700">
            <a:miter lim="400000"/>
          </a:ln>
        </p:spPr>
        <p:txBody>
          <a:bodyPr lIns="25400" tIns="25400" rIns="25400" bIns="25400" anchor="ctr"/>
          <a:lstStyle/>
          <a:p>
            <a:pPr defTabSz="1219200">
              <a:defRPr sz="5000">
                <a:solidFill>
                  <a:srgbClr val="26323E"/>
                </a:solidFill>
                <a:latin typeface="Arial"/>
                <a:ea typeface="Arial"/>
                <a:cs typeface="Arial"/>
                <a:sym typeface="Arial"/>
              </a:defRPr>
            </a:pPr>
            <a:endParaRPr sz="2500" dirty="0"/>
          </a:p>
        </p:txBody>
      </p:sp>
      <p:sp>
        <p:nvSpPr>
          <p:cNvPr id="331" name="Google Shape;483;p42"/>
          <p:cNvSpPr/>
          <p:nvPr/>
        </p:nvSpPr>
        <p:spPr>
          <a:xfrm>
            <a:off x="8871457" y="1791582"/>
            <a:ext cx="491068" cy="440646"/>
          </a:xfrm>
          <a:custGeom>
            <a:avLst/>
            <a:gdLst/>
            <a:ahLst/>
            <a:cxnLst>
              <a:cxn ang="0">
                <a:pos x="wd2" y="hd2"/>
              </a:cxn>
              <a:cxn ang="5400000">
                <a:pos x="wd2" y="hd2"/>
              </a:cxn>
              <a:cxn ang="10800000">
                <a:pos x="wd2" y="hd2"/>
              </a:cxn>
              <a:cxn ang="16200000">
                <a:pos x="wd2" y="hd2"/>
              </a:cxn>
            </a:cxnLst>
            <a:rect l="0" t="0" r="r" b="b"/>
            <a:pathLst>
              <a:path w="21600" h="21600" extrusionOk="0">
                <a:moveTo>
                  <a:pt x="8700" y="15814"/>
                </a:moveTo>
                <a:cubicBezTo>
                  <a:pt x="7800" y="15814"/>
                  <a:pt x="7200" y="15429"/>
                  <a:pt x="6600" y="15429"/>
                </a:cubicBezTo>
                <a:cubicBezTo>
                  <a:pt x="5400" y="16200"/>
                  <a:pt x="4500" y="16971"/>
                  <a:pt x="3300" y="17357"/>
                </a:cubicBezTo>
                <a:cubicBezTo>
                  <a:pt x="2700" y="17357"/>
                  <a:pt x="2400" y="17743"/>
                  <a:pt x="2100" y="17743"/>
                </a:cubicBezTo>
                <a:cubicBezTo>
                  <a:pt x="2100" y="17743"/>
                  <a:pt x="2100" y="17743"/>
                  <a:pt x="2100" y="17743"/>
                </a:cubicBezTo>
                <a:cubicBezTo>
                  <a:pt x="1800" y="17743"/>
                  <a:pt x="1800" y="17357"/>
                  <a:pt x="1800" y="17357"/>
                </a:cubicBezTo>
                <a:cubicBezTo>
                  <a:pt x="1500" y="16971"/>
                  <a:pt x="1800" y="16586"/>
                  <a:pt x="1800" y="16586"/>
                </a:cubicBezTo>
                <a:cubicBezTo>
                  <a:pt x="2400" y="15814"/>
                  <a:pt x="3000" y="15429"/>
                  <a:pt x="3300" y="13886"/>
                </a:cubicBezTo>
                <a:cubicBezTo>
                  <a:pt x="1500" y="12343"/>
                  <a:pt x="0" y="10414"/>
                  <a:pt x="0" y="7714"/>
                </a:cubicBezTo>
                <a:cubicBezTo>
                  <a:pt x="0" y="3471"/>
                  <a:pt x="3900" y="0"/>
                  <a:pt x="8700" y="0"/>
                </a:cubicBezTo>
                <a:cubicBezTo>
                  <a:pt x="13200" y="0"/>
                  <a:pt x="17100" y="3471"/>
                  <a:pt x="17100" y="7714"/>
                </a:cubicBezTo>
                <a:cubicBezTo>
                  <a:pt x="17100" y="12343"/>
                  <a:pt x="13200" y="15814"/>
                  <a:pt x="8700" y="15814"/>
                </a:cubicBezTo>
                <a:close/>
                <a:moveTo>
                  <a:pt x="18600" y="18129"/>
                </a:moveTo>
                <a:cubicBezTo>
                  <a:pt x="18900" y="19286"/>
                  <a:pt x="19500" y="19671"/>
                  <a:pt x="19800" y="20443"/>
                </a:cubicBezTo>
                <a:cubicBezTo>
                  <a:pt x="20100" y="20829"/>
                  <a:pt x="20100" y="20829"/>
                  <a:pt x="20100" y="21214"/>
                </a:cubicBezTo>
                <a:cubicBezTo>
                  <a:pt x="20100" y="21600"/>
                  <a:pt x="20100" y="21600"/>
                  <a:pt x="19800" y="21600"/>
                </a:cubicBezTo>
                <a:cubicBezTo>
                  <a:pt x="19500" y="21600"/>
                  <a:pt x="18900" y="21600"/>
                  <a:pt x="18600" y="21214"/>
                </a:cubicBezTo>
                <a:cubicBezTo>
                  <a:pt x="17400" y="20829"/>
                  <a:pt x="16500" y="20443"/>
                  <a:pt x="15300" y="19286"/>
                </a:cubicBezTo>
                <a:cubicBezTo>
                  <a:pt x="14700" y="19671"/>
                  <a:pt x="14100" y="19671"/>
                  <a:pt x="13200" y="19671"/>
                </a:cubicBezTo>
                <a:cubicBezTo>
                  <a:pt x="11100" y="19671"/>
                  <a:pt x="9000" y="18900"/>
                  <a:pt x="7500" y="17743"/>
                </a:cubicBezTo>
                <a:cubicBezTo>
                  <a:pt x="7800" y="17743"/>
                  <a:pt x="8400" y="17743"/>
                  <a:pt x="8700" y="17743"/>
                </a:cubicBezTo>
                <a:cubicBezTo>
                  <a:pt x="11100" y="17743"/>
                  <a:pt x="13800" y="16586"/>
                  <a:pt x="15600" y="15043"/>
                </a:cubicBezTo>
                <a:cubicBezTo>
                  <a:pt x="17400" y="13114"/>
                  <a:pt x="18600" y="10414"/>
                  <a:pt x="18600" y="7714"/>
                </a:cubicBezTo>
                <a:cubicBezTo>
                  <a:pt x="18600" y="6943"/>
                  <a:pt x="18600" y="6171"/>
                  <a:pt x="18300" y="5400"/>
                </a:cubicBezTo>
                <a:cubicBezTo>
                  <a:pt x="20400" y="6943"/>
                  <a:pt x="21600" y="9257"/>
                  <a:pt x="21600" y="11571"/>
                </a:cubicBezTo>
                <a:cubicBezTo>
                  <a:pt x="21600" y="14271"/>
                  <a:pt x="20400" y="16586"/>
                  <a:pt x="18600" y="18129"/>
                </a:cubicBezTo>
                <a:close/>
              </a:path>
            </a:pathLst>
          </a:custGeom>
          <a:solidFill>
            <a:srgbClr val="FFFFFF"/>
          </a:solidFill>
          <a:ln w="12700">
            <a:miter lim="400000"/>
          </a:ln>
        </p:spPr>
        <p:txBody>
          <a:bodyPr lIns="25400" tIns="25400" rIns="25400" bIns="25400"/>
          <a:lstStyle/>
          <a:p>
            <a:pPr defTabSz="1219200">
              <a:defRPr sz="5000">
                <a:solidFill>
                  <a:srgbClr val="26323E"/>
                </a:solidFill>
                <a:latin typeface="Arial"/>
                <a:ea typeface="Arial"/>
                <a:cs typeface="Arial"/>
                <a:sym typeface="Arial"/>
              </a:defRPr>
            </a:pPr>
            <a:endParaRPr sz="2500"/>
          </a:p>
        </p:txBody>
      </p:sp>
      <p:sp>
        <p:nvSpPr>
          <p:cNvPr id="332" name="Google Shape;484;p42"/>
          <p:cNvSpPr txBox="1"/>
          <p:nvPr/>
        </p:nvSpPr>
        <p:spPr>
          <a:xfrm>
            <a:off x="4062937" y="3132636"/>
            <a:ext cx="1842863" cy="1231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a:spAutoFit/>
          </a:bodyPr>
          <a:lstStyle/>
          <a:p>
            <a:pPr defTabSz="1219200">
              <a:defRPr sz="3200">
                <a:solidFill>
                  <a:srgbClr val="000000"/>
                </a:solidFill>
                <a:latin typeface="Arial"/>
                <a:ea typeface="Arial"/>
                <a:cs typeface="Arial"/>
                <a:sym typeface="Arial"/>
              </a:defRPr>
            </a:pPr>
            <a:r>
              <a:rPr sz="1600" dirty="0">
                <a:latin typeface="Open Sans" panose="020B0606030504020204" pitchFamily="34" charset="0"/>
                <a:ea typeface="Open Sans" panose="020B0606030504020204" pitchFamily="34" charset="0"/>
                <a:cs typeface="Open Sans" panose="020B0606030504020204" pitchFamily="34" charset="0"/>
              </a:rPr>
              <a:t>featuring </a:t>
            </a:r>
            <a:r>
              <a:rPr sz="1600" b="1" dirty="0">
                <a:latin typeface="Open Sans" panose="020B0606030504020204" pitchFamily="34" charset="0"/>
                <a:ea typeface="Open Sans" panose="020B0606030504020204" pitchFamily="34" charset="0"/>
                <a:cs typeface="Open Sans" panose="020B0606030504020204" pitchFamily="34" charset="0"/>
              </a:rPr>
              <a:t>subject matter experts</a:t>
            </a:r>
            <a:r>
              <a:rPr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and </a:t>
            </a:r>
            <a:r>
              <a:rPr lang="en-US" sz="1600" b="1" dirty="0">
                <a:latin typeface="Open Sans" panose="020B0606030504020204" pitchFamily="34" charset="0"/>
                <a:ea typeface="Open Sans" panose="020B0606030504020204" pitchFamily="34" charset="0"/>
                <a:cs typeface="Open Sans" panose="020B0606030504020204" pitchFamily="34" charset="0"/>
              </a:rPr>
              <a:t>federal officials</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33" name="Google Shape;485;p42"/>
          <p:cNvSpPr txBox="1"/>
          <p:nvPr/>
        </p:nvSpPr>
        <p:spPr>
          <a:xfrm>
            <a:off x="6732092" y="3018329"/>
            <a:ext cx="1934346" cy="1723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a:spAutoFit/>
          </a:bodyPr>
          <a:lstStyle/>
          <a:p>
            <a:pPr defTabSz="1219200">
              <a:defRPr sz="3200">
                <a:solidFill>
                  <a:srgbClr val="000000"/>
                </a:solidFill>
                <a:latin typeface="Arial"/>
                <a:ea typeface="Arial"/>
                <a:cs typeface="Arial"/>
                <a:sym typeface="Arial"/>
              </a:defRPr>
            </a:pPr>
            <a:r>
              <a:rPr sz="1600" b="1" dirty="0">
                <a:latin typeface="Open Sans" panose="020B0606030504020204" pitchFamily="34" charset="0"/>
                <a:ea typeface="Open Sans" panose="020B0606030504020204" pitchFamily="34" charset="0"/>
                <a:cs typeface="Open Sans" panose="020B0606030504020204" pitchFamily="34" charset="0"/>
              </a:rPr>
              <a:t>Smaller sessions </a:t>
            </a:r>
            <a:r>
              <a:rPr sz="1600" dirty="0">
                <a:latin typeface="Open Sans" panose="020B0606030504020204" pitchFamily="34" charset="0"/>
                <a:ea typeface="Open Sans" panose="020B0606030504020204" pitchFamily="34" charset="0"/>
                <a:cs typeface="Open Sans" panose="020B0606030504020204" pitchFamily="34" charset="0"/>
              </a:rPr>
              <a:t>to work on </a:t>
            </a:r>
            <a:r>
              <a:rPr sz="1600" b="1" dirty="0">
                <a:latin typeface="Open Sans" panose="020B0606030504020204" pitchFamily="34" charset="0"/>
                <a:ea typeface="Open Sans" panose="020B0606030504020204" pitchFamily="34" charset="0"/>
                <a:cs typeface="Open Sans" panose="020B0606030504020204" pitchFamily="34" charset="0"/>
              </a:rPr>
              <a:t>specific questions</a:t>
            </a:r>
            <a:r>
              <a:rPr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with peers and experts. </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34" name="Google Shape;486;p42"/>
          <p:cNvSpPr txBox="1"/>
          <p:nvPr/>
        </p:nvSpPr>
        <p:spPr>
          <a:xfrm>
            <a:off x="9513560" y="3091971"/>
            <a:ext cx="2330689" cy="1477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a:spAutoFit/>
          </a:bodyPr>
          <a:lstStyle/>
          <a:p>
            <a:pPr defTabSz="1219200">
              <a:defRPr sz="3200">
                <a:solidFill>
                  <a:srgbClr val="000000"/>
                </a:solidFill>
                <a:latin typeface="Arial"/>
                <a:ea typeface="Arial"/>
                <a:cs typeface="Arial"/>
                <a:sym typeface="Arial"/>
              </a:defRPr>
            </a:pPr>
            <a:r>
              <a:rPr sz="1600" dirty="0">
                <a:latin typeface="Open Sans" panose="020B0606030504020204" pitchFamily="34" charset="0"/>
                <a:ea typeface="Open Sans" panose="020B0606030504020204" pitchFamily="34" charset="0"/>
                <a:cs typeface="Open Sans" panose="020B0606030504020204" pitchFamily="34" charset="0"/>
              </a:rPr>
              <a:t>On</a:t>
            </a:r>
            <a:r>
              <a:rPr lang="en-US" sz="1600" dirty="0">
                <a:latin typeface="Open Sans" panose="020B0606030504020204" pitchFamily="34" charset="0"/>
                <a:ea typeface="Open Sans" panose="020B0606030504020204" pitchFamily="34" charset="0"/>
                <a:cs typeface="Open Sans" panose="020B0606030504020204" pitchFamily="34" charset="0"/>
              </a:rPr>
              <a:t>-</a:t>
            </a:r>
            <a:r>
              <a:rPr sz="1600" dirty="0">
                <a:latin typeface="Open Sans" panose="020B0606030504020204" pitchFamily="34" charset="0"/>
                <a:ea typeface="Open Sans" panose="020B0606030504020204" pitchFamily="34" charset="0"/>
                <a:cs typeface="Open Sans" panose="020B0606030504020204" pitchFamily="34" charset="0"/>
              </a:rPr>
              <a:t>demand</a:t>
            </a:r>
            <a:r>
              <a:rPr lang="en-US" sz="1600" dirty="0">
                <a:latin typeface="Open Sans" panose="020B0606030504020204" pitchFamily="34" charset="0"/>
                <a:ea typeface="Open Sans" panose="020B0606030504020204" pitchFamily="34" charset="0"/>
                <a:cs typeface="Open Sans" panose="020B0606030504020204" pitchFamily="34" charset="0"/>
              </a:rPr>
              <a:t> </a:t>
            </a:r>
            <a:r>
              <a:rPr sz="1600" dirty="0">
                <a:latin typeface="Open Sans" panose="020B0606030504020204" pitchFamily="34" charset="0"/>
                <a:ea typeface="Open Sans" panose="020B0606030504020204" pitchFamily="34" charset="0"/>
                <a:cs typeface="Open Sans" panose="020B0606030504020204" pitchFamily="34" charset="0"/>
              </a:rPr>
              <a:t>support with content experts to address specific questions</a:t>
            </a:r>
            <a:r>
              <a:rPr lang="en-US" sz="1600" dirty="0">
                <a:latin typeface="Open Sans" panose="020B0606030504020204" pitchFamily="34" charset="0"/>
                <a:ea typeface="Open Sans" panose="020B0606030504020204" pitchFamily="34" charset="0"/>
                <a:cs typeface="Open Sans" panose="020B0606030504020204" pitchFamily="34" charset="0"/>
              </a:rPr>
              <a:t> and review application drafts</a:t>
            </a:r>
            <a:endParaRPr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35" name="image001[4381].png" descr="image001[4381].png"/>
          <p:cNvPicPr>
            <a:picLocks noChangeAspect="1"/>
          </p:cNvPicPr>
          <p:nvPr/>
        </p:nvPicPr>
        <p:blipFill>
          <a:blip r:embed="rId3"/>
          <a:stretch>
            <a:fillRect/>
          </a:stretch>
        </p:blipFill>
        <p:spPr>
          <a:xfrm>
            <a:off x="10867010" y="100786"/>
            <a:ext cx="963456" cy="375748"/>
          </a:xfrm>
          <a:prstGeom prst="rect">
            <a:avLst/>
          </a:prstGeom>
          <a:ln w="12700">
            <a:miter lim="400000"/>
          </a:ln>
        </p:spPr>
      </p:pic>
      <p:sp>
        <p:nvSpPr>
          <p:cNvPr id="2" name="Speech Bubble: Rectangle 1">
            <a:extLst>
              <a:ext uri="{FF2B5EF4-FFF2-40B4-BE49-F238E27FC236}">
                <a16:creationId xmlns:a16="http://schemas.microsoft.com/office/drawing/2014/main" id="{4A04FB51-A7EB-A5EE-D91E-AB700AE67B93}"/>
              </a:ext>
            </a:extLst>
          </p:cNvPr>
          <p:cNvSpPr/>
          <p:nvPr/>
        </p:nvSpPr>
        <p:spPr>
          <a:xfrm>
            <a:off x="340717" y="1168400"/>
            <a:ext cx="2699901" cy="4627383"/>
          </a:xfrm>
          <a:prstGeom prst="wedgeRectCallout">
            <a:avLst/>
          </a:prstGeom>
          <a:solidFill>
            <a:schemeClr val="accent4">
              <a:lumMod val="20000"/>
              <a:lumOff val="80000"/>
            </a:schemeClr>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Poppins" panose="00000500000000000000" pitchFamily="2" charset="0"/>
                <a:cs typeface="Poppins" panose="00000500000000000000" pitchFamily="2" charset="0"/>
              </a:rPr>
              <a:t>Three Goals</a:t>
            </a:r>
          </a:p>
          <a:p>
            <a:pPr algn="ctr"/>
            <a:endParaRPr lang="en-US" b="1" dirty="0">
              <a:latin typeface="Poppins" panose="00000500000000000000" pitchFamily="2" charset="0"/>
              <a:cs typeface="Poppins" panose="00000500000000000000" pitchFamily="2" charset="0"/>
            </a:endParaRPr>
          </a:p>
          <a:p>
            <a:r>
              <a:rPr lang="en-US" sz="1800" dirty="0">
                <a:latin typeface="Poppins" panose="00000500000000000000" pitchFamily="2" charset="0"/>
                <a:cs typeface="Poppins" panose="00000500000000000000" pitchFamily="2" charset="0"/>
              </a:rPr>
              <a:t>1. Shift </a:t>
            </a:r>
            <a:r>
              <a:rPr lang="en-US" sz="1800" b="1" dirty="0">
                <a:latin typeface="Poppins" panose="00000500000000000000" pitchFamily="2" charset="0"/>
                <a:cs typeface="Poppins" panose="00000500000000000000" pitchFamily="2" charset="0"/>
              </a:rPr>
              <a:t>who </a:t>
            </a:r>
            <a:r>
              <a:rPr lang="en-US" sz="1800" dirty="0">
                <a:latin typeface="Poppins" panose="00000500000000000000" pitchFamily="2" charset="0"/>
                <a:cs typeface="Poppins" panose="00000500000000000000" pitchFamily="2" charset="0"/>
              </a:rPr>
              <a:t>APPLIES and </a:t>
            </a:r>
            <a:r>
              <a:rPr lang="en-US" sz="1800" b="1" dirty="0">
                <a:latin typeface="Poppins" panose="00000500000000000000" pitchFamily="2" charset="0"/>
                <a:cs typeface="Poppins" panose="00000500000000000000" pitchFamily="2" charset="0"/>
              </a:rPr>
              <a:t>who </a:t>
            </a:r>
            <a:r>
              <a:rPr lang="en-US" sz="1800" dirty="0">
                <a:latin typeface="Poppins" panose="00000500000000000000" pitchFamily="2" charset="0"/>
                <a:cs typeface="Poppins" panose="00000500000000000000" pitchFamily="2" charset="0"/>
              </a:rPr>
              <a:t>is AWARDED infrastructure &amp; climate funds</a:t>
            </a:r>
          </a:p>
          <a:p>
            <a:endParaRPr lang="en-US" sz="1800" dirty="0">
              <a:latin typeface="Poppins" panose="00000500000000000000" pitchFamily="2" charset="0"/>
              <a:cs typeface="Poppins" panose="00000500000000000000" pitchFamily="2" charset="0"/>
            </a:endParaRPr>
          </a:p>
          <a:p>
            <a:r>
              <a:rPr lang="en-US" sz="1800" dirty="0">
                <a:latin typeface="Poppins" panose="00000500000000000000" pitchFamily="2" charset="0"/>
                <a:cs typeface="Poppins" panose="00000500000000000000" pitchFamily="2" charset="0"/>
              </a:rPr>
              <a:t>2. Improve the </a:t>
            </a:r>
            <a:r>
              <a:rPr lang="en-US" sz="1800" b="1" dirty="0">
                <a:latin typeface="Poppins" panose="00000500000000000000" pitchFamily="2" charset="0"/>
                <a:cs typeface="Poppins" panose="00000500000000000000" pitchFamily="2" charset="0"/>
              </a:rPr>
              <a:t>QUALITY</a:t>
            </a:r>
            <a:r>
              <a:rPr lang="en-US" sz="1800" dirty="0">
                <a:latin typeface="Poppins" panose="00000500000000000000" pitchFamily="2" charset="0"/>
                <a:cs typeface="Poppins" panose="00000500000000000000" pitchFamily="2" charset="0"/>
              </a:rPr>
              <a:t> of applications</a:t>
            </a:r>
          </a:p>
          <a:p>
            <a:endParaRPr lang="en-US" dirty="0">
              <a:latin typeface="Poppins" panose="00000500000000000000" pitchFamily="2" charset="0"/>
              <a:cs typeface="Poppins" panose="00000500000000000000" pitchFamily="2" charset="0"/>
            </a:endParaRPr>
          </a:p>
          <a:p>
            <a:r>
              <a:rPr lang="en-US" sz="1800" dirty="0">
                <a:latin typeface="Poppins" panose="00000500000000000000" pitchFamily="2" charset="0"/>
                <a:cs typeface="Poppins" panose="00000500000000000000" pitchFamily="2" charset="0"/>
              </a:rPr>
              <a:t>3. Improve infrastructure </a:t>
            </a:r>
            <a:r>
              <a:rPr lang="en-US" dirty="0">
                <a:latin typeface="Poppins" panose="00000500000000000000" pitchFamily="2" charset="0"/>
                <a:cs typeface="Poppins" panose="00000500000000000000" pitchFamily="2" charset="0"/>
              </a:rPr>
              <a:t>&amp; climate </a:t>
            </a:r>
            <a:r>
              <a:rPr lang="en-US" sz="1800" dirty="0">
                <a:latin typeface="Poppins" panose="00000500000000000000" pitchFamily="2" charset="0"/>
                <a:cs typeface="Poppins" panose="00000500000000000000" pitchFamily="2" charset="0"/>
              </a:rPr>
              <a:t>in </a:t>
            </a:r>
            <a:r>
              <a:rPr lang="en-US" sz="1800" b="1" dirty="0">
                <a:latin typeface="Poppins" panose="00000500000000000000" pitchFamily="2" charset="0"/>
                <a:cs typeface="Poppins" panose="00000500000000000000" pitchFamily="2" charset="0"/>
              </a:rPr>
              <a:t>every corner </a:t>
            </a:r>
            <a:r>
              <a:rPr lang="en-US" sz="1800" dirty="0">
                <a:latin typeface="Poppins" panose="00000500000000000000" pitchFamily="2" charset="0"/>
                <a:cs typeface="Poppins" panose="00000500000000000000" pitchFamily="2" charset="0"/>
              </a:rPr>
              <a:t>of the United States</a:t>
            </a:r>
          </a:p>
          <a:p>
            <a:pPr algn="ctr"/>
            <a:endParaRPr lang="en-US" sz="1800" b="1"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A5FF4AA1-D70B-5A37-93D6-5858A9DBC117}"/>
              </a:ext>
            </a:extLst>
          </p:cNvPr>
          <p:cNvSpPr txBox="1"/>
          <p:nvPr/>
        </p:nvSpPr>
        <p:spPr>
          <a:xfrm>
            <a:off x="4278049" y="980511"/>
            <a:ext cx="7472436" cy="707886"/>
          </a:xfrm>
          <a:prstGeom prst="rect">
            <a:avLst/>
          </a:prstGeom>
          <a:noFill/>
        </p:spPr>
        <p:txBody>
          <a:bodyPr wrap="square">
            <a:spAutoFit/>
          </a:bodyPr>
          <a:lstStyle/>
          <a:p>
            <a:r>
              <a:rPr lang="en-US" sz="2000" b="1" i="1" dirty="0">
                <a:latin typeface="Poppins" panose="00000500000000000000" pitchFamily="2" charset="0"/>
                <a:cs typeface="Poppins" panose="00000500000000000000" pitchFamily="2" charset="0"/>
              </a:rPr>
              <a:t>Three-Month, Virtual Classes with Weekly Meetings, </a:t>
            </a:r>
          </a:p>
          <a:p>
            <a:r>
              <a:rPr lang="en-US" sz="2000" b="1" i="1" dirty="0">
                <a:latin typeface="Poppins" panose="00000500000000000000" pitchFamily="2" charset="0"/>
                <a:cs typeface="Poppins" panose="00000500000000000000" pitchFamily="2" charset="0"/>
              </a:rPr>
              <a:t>Hour-A-Week Commitment</a:t>
            </a:r>
            <a:endParaRPr lang="en-US" sz="2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05900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88"/>
          <p:cNvGrpSpPr/>
          <p:nvPr/>
        </p:nvGrpSpPr>
        <p:grpSpPr>
          <a:xfrm>
            <a:off x="0" y="1600972"/>
            <a:ext cx="12192000" cy="3362897"/>
            <a:chOff x="0" y="1119138"/>
            <a:chExt cx="9144000" cy="2635500"/>
          </a:xfrm>
        </p:grpSpPr>
        <p:sp>
          <p:nvSpPr>
            <p:cNvPr id="569" name="Google Shape;569;p88"/>
            <p:cNvSpPr/>
            <p:nvPr/>
          </p:nvSpPr>
          <p:spPr>
            <a:xfrm>
              <a:off x="0" y="1119138"/>
              <a:ext cx="9144000" cy="2635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nvGrpSpPr>
            <p:cNvPr id="570" name="Google Shape;570;p88"/>
            <p:cNvGrpSpPr/>
            <p:nvPr/>
          </p:nvGrpSpPr>
          <p:grpSpPr>
            <a:xfrm>
              <a:off x="13" y="1222265"/>
              <a:ext cx="547800" cy="2429221"/>
              <a:chOff x="1" y="1472965"/>
              <a:chExt cx="547800" cy="1927800"/>
            </a:xfrm>
          </p:grpSpPr>
          <p:sp>
            <p:nvSpPr>
              <p:cNvPr id="571" name="Google Shape;571;p88"/>
              <p:cNvSpPr/>
              <p:nvPr/>
            </p:nvSpPr>
            <p:spPr>
              <a:xfrm rot="-5400000">
                <a:off x="-585749" y="2175715"/>
                <a:ext cx="1710671" cy="539150"/>
              </a:xfrm>
              <a:prstGeom prst="flowChartOffpageConnector">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solidFill>
                    <a:schemeClr val="lt1"/>
                  </a:solidFill>
                </a:endParaRPr>
              </a:p>
            </p:txBody>
          </p:sp>
          <p:sp>
            <p:nvSpPr>
              <p:cNvPr id="572" name="Google Shape;572;p88"/>
              <p:cNvSpPr txBox="1"/>
              <p:nvPr/>
            </p:nvSpPr>
            <p:spPr>
              <a:xfrm rot="-5400000">
                <a:off x="-689999" y="2162965"/>
                <a:ext cx="1927800" cy="547800"/>
              </a:xfrm>
              <a:prstGeom prst="rect">
                <a:avLst/>
              </a:prstGeom>
              <a:noFill/>
              <a:ln>
                <a:noFill/>
              </a:ln>
            </p:spPr>
            <p:txBody>
              <a:bodyPr spcFirstLastPara="1" wrap="square" lIns="121900" tIns="121900" rIns="121900" bIns="121900" anchor="t" anchorCtr="0">
                <a:noAutofit/>
              </a:bodyPr>
              <a:lstStyle/>
              <a:p>
                <a:pPr algn="ctr"/>
                <a:r>
                  <a:rPr lang="en" sz="2400" b="1">
                    <a:solidFill>
                      <a:schemeClr val="lt1"/>
                    </a:solidFill>
                    <a:latin typeface="Open Sans"/>
                    <a:ea typeface="Open Sans"/>
                    <a:cs typeface="Open Sans"/>
                    <a:sym typeface="Open Sans"/>
                  </a:rPr>
                  <a:t>Bootcamps to date</a:t>
                </a:r>
                <a:endParaRPr sz="2400">
                  <a:solidFill>
                    <a:schemeClr val="lt1"/>
                  </a:solidFill>
                  <a:latin typeface="Open Sans"/>
                  <a:ea typeface="Open Sans"/>
                  <a:cs typeface="Open Sans"/>
                  <a:sym typeface="Open Sans"/>
                </a:endParaRPr>
              </a:p>
            </p:txBody>
          </p:sp>
        </p:grpSp>
      </p:grpSp>
      <p:sp>
        <p:nvSpPr>
          <p:cNvPr id="573" name="Google Shape;573;p88"/>
          <p:cNvSpPr txBox="1">
            <a:spLocks noGrp="1"/>
          </p:cNvSpPr>
          <p:nvPr>
            <p:ph type="sldNum" idx="12"/>
          </p:nvPr>
        </p:nvSpPr>
        <p:spPr>
          <a:xfrm>
            <a:off x="11311777" y="6357472"/>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a:t>
            </a:fld>
            <a:endParaRPr/>
          </a:p>
        </p:txBody>
      </p:sp>
      <p:grpSp>
        <p:nvGrpSpPr>
          <p:cNvPr id="574" name="Google Shape;574;p88"/>
          <p:cNvGrpSpPr/>
          <p:nvPr/>
        </p:nvGrpSpPr>
        <p:grpSpPr>
          <a:xfrm>
            <a:off x="8268491" y="1637352"/>
            <a:ext cx="3262776" cy="1503982"/>
            <a:chOff x="6048968" y="1228013"/>
            <a:chExt cx="2447082" cy="1127987"/>
          </a:xfrm>
        </p:grpSpPr>
        <p:sp>
          <p:nvSpPr>
            <p:cNvPr id="575" name="Google Shape;575;p88"/>
            <p:cNvSpPr txBox="1"/>
            <p:nvPr/>
          </p:nvSpPr>
          <p:spPr>
            <a:xfrm>
              <a:off x="6575738" y="1228013"/>
              <a:ext cx="1029000" cy="553967"/>
            </a:xfrm>
            <a:prstGeom prst="rect">
              <a:avLst/>
            </a:prstGeom>
            <a:noFill/>
            <a:ln>
              <a:noFill/>
            </a:ln>
          </p:spPr>
          <p:txBody>
            <a:bodyPr spcFirstLastPara="1" wrap="square" lIns="121900" tIns="121900" rIns="121900" bIns="121900" anchor="t" anchorCtr="0">
              <a:spAutoFit/>
            </a:bodyPr>
            <a:lstStyle/>
            <a:p>
              <a:r>
                <a:rPr lang="en" sz="3200" b="1" dirty="0">
                  <a:latin typeface="Poppins"/>
                  <a:ea typeface="Poppins"/>
                  <a:cs typeface="Poppins"/>
                  <a:sym typeface="Poppins"/>
                </a:rPr>
                <a:t>65%</a:t>
              </a:r>
              <a:endParaRPr sz="3200" b="1" dirty="0">
                <a:latin typeface="Poppins"/>
                <a:ea typeface="Poppins"/>
                <a:cs typeface="Poppins"/>
                <a:sym typeface="Poppins"/>
              </a:endParaRPr>
            </a:p>
          </p:txBody>
        </p:sp>
        <p:sp>
          <p:nvSpPr>
            <p:cNvPr id="576" name="Google Shape;576;p88"/>
            <p:cNvSpPr txBox="1"/>
            <p:nvPr/>
          </p:nvSpPr>
          <p:spPr>
            <a:xfrm>
              <a:off x="6575750" y="1617100"/>
              <a:ext cx="1920300" cy="738900"/>
            </a:xfrm>
            <a:prstGeom prst="rect">
              <a:avLst/>
            </a:prstGeom>
            <a:noFill/>
            <a:ln>
              <a:noFill/>
            </a:ln>
          </p:spPr>
          <p:txBody>
            <a:bodyPr spcFirstLastPara="1" wrap="square" lIns="121900" tIns="121900" rIns="121900" bIns="121900" anchor="t" anchorCtr="0">
              <a:noAutofit/>
            </a:bodyPr>
            <a:lstStyle/>
            <a:p>
              <a:r>
                <a:rPr lang="en" sz="1600" dirty="0">
                  <a:latin typeface="Open Sans"/>
                  <a:ea typeface="Open Sans"/>
                  <a:cs typeface="Open Sans"/>
                  <a:sym typeface="Open Sans"/>
                </a:rPr>
                <a:t>of </a:t>
              </a:r>
              <a:r>
                <a:rPr lang="en" sz="1600" b="1" dirty="0">
                  <a:latin typeface="Open Sans"/>
                  <a:ea typeface="Open Sans"/>
                  <a:cs typeface="Open Sans"/>
                  <a:sym typeface="Open Sans"/>
                </a:rPr>
                <a:t>participants</a:t>
              </a:r>
              <a:r>
                <a:rPr lang="en" sz="1600" dirty="0">
                  <a:latin typeface="Open Sans"/>
                  <a:ea typeface="Open Sans"/>
                  <a:cs typeface="Open Sans"/>
                  <a:sym typeface="Open Sans"/>
                </a:rPr>
                <a:t> are from </a:t>
              </a:r>
              <a:r>
                <a:rPr lang="en" sz="1600" b="1" dirty="0">
                  <a:latin typeface="Open Sans"/>
                  <a:ea typeface="Open Sans"/>
                  <a:cs typeface="Open Sans"/>
                  <a:sym typeface="Open Sans"/>
                </a:rPr>
                <a:t>small cities</a:t>
              </a:r>
              <a:r>
                <a:rPr lang="en" sz="1600" dirty="0">
                  <a:latin typeface="Open Sans"/>
                  <a:ea typeface="Open Sans"/>
                  <a:cs typeface="Open Sans"/>
                  <a:sym typeface="Open Sans"/>
                </a:rPr>
                <a:t> (pop. under 25k)</a:t>
              </a:r>
              <a:endParaRPr sz="1600" dirty="0">
                <a:latin typeface="Open Sans"/>
                <a:ea typeface="Open Sans"/>
                <a:cs typeface="Open Sans"/>
                <a:sym typeface="Open Sans"/>
              </a:endParaRPr>
            </a:p>
          </p:txBody>
        </p:sp>
        <p:pic>
          <p:nvPicPr>
            <p:cNvPr id="577" name="Google Shape;577;p88"/>
            <p:cNvPicPr preferRelativeResize="0"/>
            <p:nvPr/>
          </p:nvPicPr>
          <p:blipFill>
            <a:blip r:embed="rId3">
              <a:alphaModFix/>
            </a:blip>
            <a:stretch>
              <a:fillRect/>
            </a:stretch>
          </p:blipFill>
          <p:spPr>
            <a:xfrm>
              <a:off x="6048968" y="1729752"/>
              <a:ext cx="513373" cy="496099"/>
            </a:xfrm>
            <a:prstGeom prst="rect">
              <a:avLst/>
            </a:prstGeom>
            <a:noFill/>
            <a:ln>
              <a:noFill/>
            </a:ln>
          </p:spPr>
        </p:pic>
      </p:grpSp>
      <p:sp>
        <p:nvSpPr>
          <p:cNvPr id="578" name="Google Shape;578;p88"/>
          <p:cNvSpPr txBox="1">
            <a:spLocks noGrp="1"/>
          </p:cNvSpPr>
          <p:nvPr>
            <p:ph type="title"/>
          </p:nvPr>
        </p:nvSpPr>
        <p:spPr>
          <a:xfrm>
            <a:off x="463296" y="560832"/>
            <a:ext cx="11328800" cy="903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dirty="0">
                <a:latin typeface="Poppins"/>
                <a:ea typeface="Poppins"/>
                <a:cs typeface="Poppins"/>
                <a:sym typeface="Poppins"/>
              </a:rPr>
              <a:t>Over 21 months, program has provided robust strategic guidance and technical assistance to more than 900 small cities in every state</a:t>
            </a:r>
            <a:endParaRPr b="0" dirty="0">
              <a:latin typeface="Poppins"/>
              <a:ea typeface="Poppins"/>
              <a:cs typeface="Poppins"/>
              <a:sym typeface="Poppins"/>
            </a:endParaRPr>
          </a:p>
        </p:txBody>
      </p:sp>
      <p:grpSp>
        <p:nvGrpSpPr>
          <p:cNvPr id="579" name="Google Shape;579;p88"/>
          <p:cNvGrpSpPr/>
          <p:nvPr/>
        </p:nvGrpSpPr>
        <p:grpSpPr>
          <a:xfrm>
            <a:off x="949824" y="1637351"/>
            <a:ext cx="3225627" cy="1544783"/>
            <a:chOff x="788568" y="1228013"/>
            <a:chExt cx="2419220" cy="1158587"/>
          </a:xfrm>
        </p:grpSpPr>
        <p:pic>
          <p:nvPicPr>
            <p:cNvPr id="580" name="Google Shape;580;p88"/>
            <p:cNvPicPr preferRelativeResize="0"/>
            <p:nvPr/>
          </p:nvPicPr>
          <p:blipFill>
            <a:blip r:embed="rId4">
              <a:alphaModFix/>
            </a:blip>
            <a:stretch>
              <a:fillRect/>
            </a:stretch>
          </p:blipFill>
          <p:spPr>
            <a:xfrm>
              <a:off x="788568" y="1789736"/>
              <a:ext cx="466778" cy="414456"/>
            </a:xfrm>
            <a:prstGeom prst="rect">
              <a:avLst/>
            </a:prstGeom>
            <a:noFill/>
            <a:ln>
              <a:noFill/>
            </a:ln>
          </p:spPr>
        </p:pic>
        <p:sp>
          <p:nvSpPr>
            <p:cNvPr id="581" name="Google Shape;581;p88"/>
            <p:cNvSpPr txBox="1"/>
            <p:nvPr/>
          </p:nvSpPr>
          <p:spPr>
            <a:xfrm>
              <a:off x="1370288" y="1617100"/>
              <a:ext cx="1837500" cy="769500"/>
            </a:xfrm>
            <a:prstGeom prst="rect">
              <a:avLst/>
            </a:prstGeom>
            <a:noFill/>
            <a:ln>
              <a:noFill/>
            </a:ln>
          </p:spPr>
          <p:txBody>
            <a:bodyPr spcFirstLastPara="1" wrap="square" lIns="121900" tIns="121900" rIns="121900" bIns="121900" anchor="t" anchorCtr="0">
              <a:noAutofit/>
            </a:bodyPr>
            <a:lstStyle/>
            <a:p>
              <a:r>
                <a:rPr lang="en" sz="1600" b="1" dirty="0">
                  <a:latin typeface="Open Sans"/>
                  <a:ea typeface="Open Sans"/>
                  <a:cs typeface="Open Sans"/>
                  <a:sym typeface="Open Sans"/>
                </a:rPr>
                <a:t>unique cities </a:t>
              </a:r>
              <a:r>
                <a:rPr lang="en" sz="1600" dirty="0">
                  <a:latin typeface="Open Sans"/>
                  <a:ea typeface="Open Sans"/>
                  <a:cs typeface="Open Sans"/>
                  <a:sym typeface="Open Sans"/>
                </a:rPr>
                <a:t>have </a:t>
              </a:r>
              <a:r>
                <a:rPr lang="en" sz="1600" b="1" dirty="0">
                  <a:latin typeface="Open Sans"/>
                  <a:ea typeface="Open Sans"/>
                  <a:cs typeface="Open Sans"/>
                  <a:sym typeface="Open Sans"/>
                </a:rPr>
                <a:t>participated</a:t>
              </a:r>
              <a:r>
                <a:rPr lang="en" sz="1600" dirty="0">
                  <a:latin typeface="Open Sans"/>
                  <a:ea typeface="Open Sans"/>
                  <a:cs typeface="Open Sans"/>
                  <a:sym typeface="Open Sans"/>
                </a:rPr>
                <a:t> in bootcamps</a:t>
              </a:r>
              <a:endParaRPr sz="1600" dirty="0">
                <a:latin typeface="Open Sans"/>
                <a:ea typeface="Open Sans"/>
                <a:cs typeface="Open Sans"/>
                <a:sym typeface="Open Sans"/>
              </a:endParaRPr>
            </a:p>
          </p:txBody>
        </p:sp>
        <p:sp>
          <p:nvSpPr>
            <p:cNvPr id="582" name="Google Shape;582;p88"/>
            <p:cNvSpPr txBox="1"/>
            <p:nvPr/>
          </p:nvSpPr>
          <p:spPr>
            <a:xfrm>
              <a:off x="1370288" y="1228013"/>
              <a:ext cx="1029000" cy="553967"/>
            </a:xfrm>
            <a:prstGeom prst="rect">
              <a:avLst/>
            </a:prstGeom>
            <a:noFill/>
            <a:ln>
              <a:noFill/>
            </a:ln>
          </p:spPr>
          <p:txBody>
            <a:bodyPr spcFirstLastPara="1" wrap="square" lIns="121900" tIns="121900" rIns="121900" bIns="121900" anchor="t" anchorCtr="0">
              <a:spAutoFit/>
            </a:bodyPr>
            <a:lstStyle/>
            <a:p>
              <a:r>
                <a:rPr lang="en" sz="3200" b="1" dirty="0">
                  <a:latin typeface="Poppins"/>
                  <a:ea typeface="Poppins"/>
                  <a:cs typeface="Poppins"/>
                  <a:sym typeface="Poppins"/>
                </a:rPr>
                <a:t>921</a:t>
              </a:r>
              <a:endParaRPr sz="3200" b="1" dirty="0">
                <a:latin typeface="Poppins"/>
                <a:ea typeface="Poppins"/>
                <a:cs typeface="Poppins"/>
                <a:sym typeface="Poppins"/>
              </a:endParaRPr>
            </a:p>
          </p:txBody>
        </p:sp>
      </p:grpSp>
      <p:grpSp>
        <p:nvGrpSpPr>
          <p:cNvPr id="583" name="Google Shape;583;p88"/>
          <p:cNvGrpSpPr/>
          <p:nvPr/>
        </p:nvGrpSpPr>
        <p:grpSpPr>
          <a:xfrm>
            <a:off x="4244665" y="1637352"/>
            <a:ext cx="3903403" cy="1544782"/>
            <a:chOff x="3247916" y="1228013"/>
            <a:chExt cx="2927552" cy="1158587"/>
          </a:xfrm>
        </p:grpSpPr>
        <p:sp>
          <p:nvSpPr>
            <p:cNvPr id="584" name="Google Shape;584;p88"/>
            <p:cNvSpPr txBox="1"/>
            <p:nvPr/>
          </p:nvSpPr>
          <p:spPr>
            <a:xfrm>
              <a:off x="3823468" y="1617100"/>
              <a:ext cx="2352000" cy="769500"/>
            </a:xfrm>
            <a:prstGeom prst="rect">
              <a:avLst/>
            </a:prstGeom>
            <a:noFill/>
            <a:ln>
              <a:noFill/>
            </a:ln>
          </p:spPr>
          <p:txBody>
            <a:bodyPr spcFirstLastPara="1" wrap="square" lIns="121900" tIns="121900" rIns="121900" bIns="121900" anchor="t" anchorCtr="0">
              <a:noAutofit/>
            </a:bodyPr>
            <a:lstStyle/>
            <a:p>
              <a:r>
                <a:rPr lang="en" sz="1600" b="1" dirty="0">
                  <a:latin typeface="Open Sans"/>
                  <a:ea typeface="Open Sans"/>
                  <a:cs typeface="Open Sans"/>
                  <a:sym typeface="Open Sans"/>
                </a:rPr>
                <a:t>city staff</a:t>
              </a:r>
              <a:r>
                <a:rPr lang="en" sz="1600" dirty="0">
                  <a:latin typeface="Open Sans"/>
                  <a:ea typeface="Open Sans"/>
                  <a:cs typeface="Open Sans"/>
                  <a:sym typeface="Open Sans"/>
                </a:rPr>
                <a:t> </a:t>
              </a:r>
              <a:r>
                <a:rPr lang="en" sz="1600" b="1" dirty="0">
                  <a:latin typeface="Open Sans"/>
                  <a:ea typeface="Open Sans"/>
                  <a:cs typeface="Open Sans"/>
                  <a:sym typeface="Open Sans"/>
                </a:rPr>
                <a:t>leveraged </a:t>
              </a:r>
              <a:r>
                <a:rPr lang="en" sz="1600" dirty="0">
                  <a:latin typeface="Open Sans"/>
                  <a:ea typeface="Open Sans"/>
                  <a:cs typeface="Open Sans"/>
                  <a:sym typeface="Open Sans"/>
                </a:rPr>
                <a:t>peer learning, office hours, coaching and online resources</a:t>
              </a:r>
              <a:endParaRPr sz="1600" dirty="0">
                <a:latin typeface="Open Sans"/>
                <a:ea typeface="Open Sans"/>
                <a:cs typeface="Open Sans"/>
                <a:sym typeface="Open Sans"/>
              </a:endParaRPr>
            </a:p>
          </p:txBody>
        </p:sp>
        <p:sp>
          <p:nvSpPr>
            <p:cNvPr id="585" name="Google Shape;585;p88"/>
            <p:cNvSpPr txBox="1"/>
            <p:nvPr/>
          </p:nvSpPr>
          <p:spPr>
            <a:xfrm>
              <a:off x="3823463" y="1228013"/>
              <a:ext cx="1029000" cy="553967"/>
            </a:xfrm>
            <a:prstGeom prst="rect">
              <a:avLst/>
            </a:prstGeom>
            <a:noFill/>
            <a:ln>
              <a:noFill/>
            </a:ln>
          </p:spPr>
          <p:txBody>
            <a:bodyPr spcFirstLastPara="1" wrap="square" lIns="121900" tIns="121900" rIns="121900" bIns="121900" anchor="t" anchorCtr="0">
              <a:spAutoFit/>
            </a:bodyPr>
            <a:lstStyle/>
            <a:p>
              <a:r>
                <a:rPr lang="en" sz="3200" b="1" dirty="0">
                  <a:latin typeface="Poppins"/>
                  <a:ea typeface="Poppins"/>
                  <a:cs typeface="Poppins"/>
                  <a:sym typeface="Poppins"/>
                </a:rPr>
                <a:t>1,664</a:t>
              </a:r>
              <a:endParaRPr sz="3200" b="1" dirty="0">
                <a:latin typeface="Poppins"/>
                <a:ea typeface="Poppins"/>
                <a:cs typeface="Poppins"/>
                <a:sym typeface="Poppins"/>
              </a:endParaRPr>
            </a:p>
          </p:txBody>
        </p:sp>
        <p:pic>
          <p:nvPicPr>
            <p:cNvPr id="586" name="Google Shape;586;p88"/>
            <p:cNvPicPr preferRelativeResize="0"/>
            <p:nvPr/>
          </p:nvPicPr>
          <p:blipFill rotWithShape="1">
            <a:blip r:embed="rId5">
              <a:alphaModFix/>
            </a:blip>
            <a:srcRect l="7876" t="14483" r="7884" b="14483"/>
            <a:stretch/>
          </p:blipFill>
          <p:spPr>
            <a:xfrm>
              <a:off x="3247916" y="1798609"/>
              <a:ext cx="540551" cy="455810"/>
            </a:xfrm>
            <a:prstGeom prst="rect">
              <a:avLst/>
            </a:prstGeom>
            <a:noFill/>
            <a:ln>
              <a:noFill/>
            </a:ln>
          </p:spPr>
        </p:pic>
      </p:grpSp>
      <p:sp>
        <p:nvSpPr>
          <p:cNvPr id="587" name="Google Shape;587;p88"/>
          <p:cNvSpPr txBox="1"/>
          <p:nvPr/>
        </p:nvSpPr>
        <p:spPr>
          <a:xfrm>
            <a:off x="1725465" y="3195633"/>
            <a:ext cx="2184000" cy="738800"/>
          </a:xfrm>
          <a:prstGeom prst="rect">
            <a:avLst/>
          </a:prstGeom>
          <a:noFill/>
          <a:ln>
            <a:noFill/>
          </a:ln>
        </p:spPr>
        <p:txBody>
          <a:bodyPr spcFirstLastPara="1" wrap="square" lIns="121900" tIns="121900" rIns="121900" bIns="121900" anchor="t" anchorCtr="0">
            <a:noAutofit/>
          </a:bodyPr>
          <a:lstStyle/>
          <a:p>
            <a:r>
              <a:rPr lang="en" sz="3200" b="1" dirty="0">
                <a:latin typeface="Poppins"/>
                <a:ea typeface="Poppins"/>
                <a:cs typeface="Poppins"/>
                <a:sym typeface="Poppins"/>
              </a:rPr>
              <a:t>4.46</a:t>
            </a:r>
            <a:r>
              <a:rPr lang="en" sz="3067" b="1" dirty="0">
                <a:latin typeface="Poppins"/>
                <a:ea typeface="Poppins"/>
                <a:cs typeface="Poppins"/>
                <a:sym typeface="Poppins"/>
              </a:rPr>
              <a:t> </a:t>
            </a:r>
            <a:r>
              <a:rPr lang="en" sz="1467" b="1" i="1" dirty="0">
                <a:latin typeface="Poppins"/>
                <a:ea typeface="Poppins"/>
                <a:cs typeface="Poppins"/>
                <a:sym typeface="Poppins"/>
              </a:rPr>
              <a:t>(out of 5)</a:t>
            </a:r>
            <a:endParaRPr sz="1467" b="1" i="1" dirty="0">
              <a:latin typeface="Poppins"/>
              <a:ea typeface="Poppins"/>
              <a:cs typeface="Poppins"/>
              <a:sym typeface="Poppins"/>
            </a:endParaRPr>
          </a:p>
        </p:txBody>
      </p:sp>
      <p:sp>
        <p:nvSpPr>
          <p:cNvPr id="588" name="Google Shape;588;p88"/>
          <p:cNvSpPr txBox="1"/>
          <p:nvPr/>
        </p:nvSpPr>
        <p:spPr>
          <a:xfrm>
            <a:off x="1725467" y="3659033"/>
            <a:ext cx="2450000" cy="1108400"/>
          </a:xfrm>
          <a:prstGeom prst="rect">
            <a:avLst/>
          </a:prstGeom>
          <a:noFill/>
          <a:ln>
            <a:noFill/>
          </a:ln>
        </p:spPr>
        <p:txBody>
          <a:bodyPr spcFirstLastPara="1" wrap="square" lIns="121900" tIns="121900" rIns="121900" bIns="121900" anchor="t" anchorCtr="0">
            <a:noAutofit/>
          </a:bodyPr>
          <a:lstStyle/>
          <a:p>
            <a:r>
              <a:rPr lang="en" sz="1600" b="1" dirty="0">
                <a:latin typeface="Open Sans"/>
                <a:ea typeface="Open Sans"/>
                <a:cs typeface="Open Sans"/>
                <a:sym typeface="Open Sans"/>
              </a:rPr>
              <a:t>average helpfulness rating </a:t>
            </a:r>
            <a:endParaRPr sz="1600" dirty="0">
              <a:latin typeface="Open Sans"/>
              <a:ea typeface="Open Sans"/>
              <a:cs typeface="Open Sans"/>
              <a:sym typeface="Open Sans"/>
            </a:endParaRPr>
          </a:p>
          <a:p>
            <a:r>
              <a:rPr lang="en" sz="1600" dirty="0">
                <a:solidFill>
                  <a:schemeClr val="dk1"/>
                </a:solidFill>
                <a:latin typeface="Open Sans"/>
                <a:ea typeface="Open Sans"/>
                <a:cs typeface="Open Sans"/>
                <a:sym typeface="Open Sans"/>
              </a:rPr>
              <a:t>(Phases 2-6)</a:t>
            </a:r>
            <a:r>
              <a:rPr lang="en" sz="1600" b="1" dirty="0">
                <a:solidFill>
                  <a:schemeClr val="dk1"/>
                </a:solidFill>
                <a:latin typeface="Open Sans"/>
                <a:ea typeface="Open Sans"/>
                <a:cs typeface="Open Sans"/>
                <a:sym typeface="Open Sans"/>
              </a:rPr>
              <a:t>*</a:t>
            </a:r>
            <a:endParaRPr sz="1600" b="1" dirty="0">
              <a:solidFill>
                <a:schemeClr val="dk1"/>
              </a:solidFill>
              <a:latin typeface="Open Sans"/>
              <a:ea typeface="Open Sans"/>
              <a:cs typeface="Open Sans"/>
              <a:sym typeface="Open Sans"/>
            </a:endParaRPr>
          </a:p>
        </p:txBody>
      </p:sp>
      <p:pic>
        <p:nvPicPr>
          <p:cNvPr id="589" name="Google Shape;589;p88"/>
          <p:cNvPicPr preferRelativeResize="0"/>
          <p:nvPr/>
        </p:nvPicPr>
        <p:blipFill>
          <a:blip r:embed="rId6">
            <a:alphaModFix/>
          </a:blip>
          <a:stretch>
            <a:fillRect/>
          </a:stretch>
        </p:blipFill>
        <p:spPr>
          <a:xfrm>
            <a:off x="908436" y="3779015"/>
            <a:ext cx="720747" cy="493416"/>
          </a:xfrm>
          <a:prstGeom prst="rect">
            <a:avLst/>
          </a:prstGeom>
          <a:noFill/>
          <a:ln>
            <a:noFill/>
          </a:ln>
        </p:spPr>
      </p:pic>
      <p:sp>
        <p:nvSpPr>
          <p:cNvPr id="590" name="Google Shape;590;p88"/>
          <p:cNvSpPr txBox="1"/>
          <p:nvPr/>
        </p:nvSpPr>
        <p:spPr>
          <a:xfrm>
            <a:off x="8970851" y="3195639"/>
            <a:ext cx="1372000" cy="738800"/>
          </a:xfrm>
          <a:prstGeom prst="rect">
            <a:avLst/>
          </a:prstGeom>
          <a:noFill/>
          <a:ln>
            <a:noFill/>
          </a:ln>
        </p:spPr>
        <p:txBody>
          <a:bodyPr spcFirstLastPara="1" wrap="square" lIns="121900" tIns="121900" rIns="121900" bIns="121900" anchor="t" anchorCtr="0">
            <a:noAutofit/>
          </a:bodyPr>
          <a:lstStyle/>
          <a:p>
            <a:r>
              <a:rPr lang="en" sz="3200" b="1" dirty="0">
                <a:latin typeface="Poppins"/>
                <a:ea typeface="Poppins"/>
                <a:cs typeface="Poppins"/>
                <a:sym typeface="Poppins"/>
              </a:rPr>
              <a:t>101</a:t>
            </a:r>
            <a:endParaRPr sz="3200" b="1" dirty="0">
              <a:latin typeface="Poppins"/>
              <a:ea typeface="Poppins"/>
              <a:cs typeface="Poppins"/>
              <a:sym typeface="Poppins"/>
            </a:endParaRPr>
          </a:p>
        </p:txBody>
      </p:sp>
      <p:sp>
        <p:nvSpPr>
          <p:cNvPr id="591" name="Google Shape;591;p88"/>
          <p:cNvSpPr txBox="1"/>
          <p:nvPr/>
        </p:nvSpPr>
        <p:spPr>
          <a:xfrm>
            <a:off x="8970867" y="3659033"/>
            <a:ext cx="2891200" cy="11084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1600" b="1" dirty="0">
                <a:latin typeface="Open Sans"/>
                <a:ea typeface="Open Sans"/>
                <a:cs typeface="Open Sans"/>
                <a:sym typeface="Open Sans"/>
              </a:rPr>
              <a:t>experts </a:t>
            </a:r>
            <a:r>
              <a:rPr lang="en" sz="1600" dirty="0">
                <a:latin typeface="Open Sans"/>
                <a:ea typeface="Open Sans"/>
                <a:cs typeface="Open Sans"/>
                <a:sym typeface="Open Sans"/>
              </a:rPr>
              <a:t>&amp; administration </a:t>
            </a:r>
            <a:endParaRPr sz="1600" dirty="0">
              <a:latin typeface="Open Sans"/>
              <a:ea typeface="Open Sans"/>
              <a:cs typeface="Open Sans"/>
              <a:sym typeface="Open Sans"/>
            </a:endParaRPr>
          </a:p>
          <a:p>
            <a:pPr>
              <a:buClr>
                <a:schemeClr val="dk1"/>
              </a:buClr>
              <a:buSzPts val="1100"/>
            </a:pPr>
            <a:r>
              <a:rPr lang="en" sz="1600" dirty="0">
                <a:latin typeface="Open Sans"/>
                <a:ea typeface="Open Sans"/>
                <a:cs typeface="Open Sans"/>
                <a:sym typeface="Open Sans"/>
              </a:rPr>
              <a:t>officials </a:t>
            </a:r>
            <a:r>
              <a:rPr lang="en" sz="1600" b="1" dirty="0">
                <a:latin typeface="Open Sans"/>
                <a:ea typeface="Open Sans"/>
                <a:cs typeface="Open Sans"/>
                <a:sym typeface="Open Sans"/>
              </a:rPr>
              <a:t>delivered content to cities</a:t>
            </a:r>
            <a:endParaRPr sz="1600" dirty="0">
              <a:latin typeface="Open Sans"/>
              <a:ea typeface="Open Sans"/>
              <a:cs typeface="Open Sans"/>
              <a:sym typeface="Open Sans"/>
            </a:endParaRPr>
          </a:p>
        </p:txBody>
      </p:sp>
      <p:sp>
        <p:nvSpPr>
          <p:cNvPr id="592" name="Google Shape;592;p88"/>
          <p:cNvSpPr txBox="1"/>
          <p:nvPr/>
        </p:nvSpPr>
        <p:spPr>
          <a:xfrm>
            <a:off x="4986132" y="3195639"/>
            <a:ext cx="1372000" cy="738800"/>
          </a:xfrm>
          <a:prstGeom prst="rect">
            <a:avLst/>
          </a:prstGeom>
          <a:noFill/>
          <a:ln>
            <a:noFill/>
          </a:ln>
        </p:spPr>
        <p:txBody>
          <a:bodyPr spcFirstLastPara="1" wrap="square" lIns="121900" tIns="121900" rIns="121900" bIns="121900" anchor="t" anchorCtr="0">
            <a:noAutofit/>
          </a:bodyPr>
          <a:lstStyle/>
          <a:p>
            <a:r>
              <a:rPr lang="en" sz="3200" b="1">
                <a:latin typeface="Poppins"/>
                <a:ea typeface="Poppins"/>
                <a:cs typeface="Poppins"/>
                <a:sym typeface="Poppins"/>
              </a:rPr>
              <a:t>27</a:t>
            </a:r>
            <a:endParaRPr sz="3200" b="1">
              <a:latin typeface="Poppins"/>
              <a:ea typeface="Poppins"/>
              <a:cs typeface="Poppins"/>
              <a:sym typeface="Poppins"/>
            </a:endParaRPr>
          </a:p>
        </p:txBody>
      </p:sp>
      <p:sp>
        <p:nvSpPr>
          <p:cNvPr id="593" name="Google Shape;593;p88"/>
          <p:cNvSpPr txBox="1"/>
          <p:nvPr/>
        </p:nvSpPr>
        <p:spPr>
          <a:xfrm>
            <a:off x="5010912" y="3659039"/>
            <a:ext cx="2686400" cy="1108400"/>
          </a:xfrm>
          <a:prstGeom prst="rect">
            <a:avLst/>
          </a:prstGeom>
          <a:noFill/>
          <a:ln>
            <a:noFill/>
          </a:ln>
        </p:spPr>
        <p:txBody>
          <a:bodyPr spcFirstLastPara="1" wrap="square" lIns="121900" tIns="121900" rIns="121900" bIns="121900" anchor="t" anchorCtr="0">
            <a:noAutofit/>
          </a:bodyPr>
          <a:lstStyle/>
          <a:p>
            <a:r>
              <a:rPr lang="en" sz="1600" dirty="0">
                <a:latin typeface="Open Sans"/>
                <a:ea typeface="Open Sans"/>
                <a:cs typeface="Open Sans"/>
                <a:sym typeface="Open Sans"/>
              </a:rPr>
              <a:t>bootcamps completed, covering grants from 6 federal agencies</a:t>
            </a:r>
            <a:endParaRPr sz="1600" dirty="0">
              <a:latin typeface="Open Sans"/>
              <a:ea typeface="Open Sans"/>
              <a:cs typeface="Open Sans"/>
              <a:sym typeface="Open Sans"/>
            </a:endParaRPr>
          </a:p>
        </p:txBody>
      </p:sp>
      <p:sp>
        <p:nvSpPr>
          <p:cNvPr id="594" name="Google Shape;594;p88"/>
          <p:cNvSpPr/>
          <p:nvPr/>
        </p:nvSpPr>
        <p:spPr>
          <a:xfrm>
            <a:off x="1406400" y="5173833"/>
            <a:ext cx="10160400" cy="662400"/>
          </a:xfrm>
          <a:prstGeom prst="wedgeRoundRectCallout">
            <a:avLst>
              <a:gd name="adj1" fmla="val -6548"/>
              <a:gd name="adj2" fmla="val 73356"/>
              <a:gd name="adj3" fmla="val 0"/>
            </a:avLst>
          </a:prstGeom>
          <a:solidFill>
            <a:schemeClr val="accent1"/>
          </a:solidFill>
          <a:ln w="9525" cap="flat" cmpd="sng">
            <a:solidFill>
              <a:srgbClr val="EFEFEF"/>
            </a:solidFill>
            <a:prstDash val="solid"/>
            <a:round/>
            <a:headEnd type="none" w="sm" len="sm"/>
            <a:tailEnd type="none" w="sm" len="sm"/>
          </a:ln>
        </p:spPr>
        <p:txBody>
          <a:bodyPr spcFirstLastPara="1" wrap="square" lIns="365733" tIns="121900" rIns="365733" bIns="121900" anchor="ctr" anchorCtr="0">
            <a:noAutofit/>
          </a:bodyPr>
          <a:lstStyle/>
          <a:p>
            <a:r>
              <a:rPr lang="en" sz="1333" i="1">
                <a:latin typeface="Open Sans"/>
                <a:ea typeface="Open Sans"/>
                <a:cs typeface="Open Sans"/>
                <a:sym typeface="Open Sans"/>
              </a:rPr>
              <a:t>“We are a small community, and I’m a department of one. I am using these sessions to compile data… I don’t care what topic you’re offering (it could even be basket weaving); I’m signing up. I’ll learn something. Thank you all!"</a:t>
            </a:r>
            <a:endParaRPr sz="1333" b="1" i="1">
              <a:latin typeface="Open Sans"/>
              <a:ea typeface="Open Sans"/>
              <a:cs typeface="Open Sans"/>
              <a:sym typeface="Open Sans"/>
            </a:endParaRPr>
          </a:p>
        </p:txBody>
      </p:sp>
      <p:sp>
        <p:nvSpPr>
          <p:cNvPr id="595" name="Google Shape;595;p88"/>
          <p:cNvSpPr txBox="1"/>
          <p:nvPr/>
        </p:nvSpPr>
        <p:spPr>
          <a:xfrm>
            <a:off x="5783633" y="5847167"/>
            <a:ext cx="4215200" cy="472800"/>
          </a:xfrm>
          <a:prstGeom prst="rect">
            <a:avLst/>
          </a:prstGeom>
          <a:noFill/>
          <a:ln>
            <a:noFill/>
          </a:ln>
        </p:spPr>
        <p:txBody>
          <a:bodyPr spcFirstLastPara="1" wrap="square" lIns="121900" tIns="121900" rIns="121900" bIns="121900" anchor="ctr" anchorCtr="0">
            <a:noAutofit/>
          </a:bodyPr>
          <a:lstStyle/>
          <a:p>
            <a:r>
              <a:rPr lang="en" sz="1200" i="1">
                <a:latin typeface="Open Sans"/>
                <a:ea typeface="Open Sans"/>
                <a:cs typeface="Open Sans"/>
                <a:sym typeface="Open Sans"/>
              </a:rPr>
              <a:t>Jacqui May, Grants Administrator</a:t>
            </a:r>
            <a:endParaRPr sz="1200" i="1">
              <a:latin typeface="Open Sans"/>
              <a:ea typeface="Open Sans"/>
              <a:cs typeface="Open Sans"/>
              <a:sym typeface="Open Sans"/>
            </a:endParaRPr>
          </a:p>
          <a:p>
            <a:r>
              <a:rPr lang="en" sz="1200" b="1">
                <a:latin typeface="Open Sans"/>
                <a:ea typeface="Open Sans"/>
                <a:cs typeface="Open Sans"/>
                <a:sym typeface="Open Sans"/>
              </a:rPr>
              <a:t>Stuart, FL</a:t>
            </a:r>
            <a:endParaRPr sz="1200">
              <a:latin typeface="Open Sans"/>
              <a:ea typeface="Open Sans"/>
              <a:cs typeface="Open Sans"/>
              <a:sym typeface="Open Sans"/>
            </a:endParaRPr>
          </a:p>
        </p:txBody>
      </p:sp>
      <p:pic>
        <p:nvPicPr>
          <p:cNvPr id="596" name="Google Shape;596;p88"/>
          <p:cNvPicPr preferRelativeResize="0"/>
          <p:nvPr/>
        </p:nvPicPr>
        <p:blipFill>
          <a:blip r:embed="rId7">
            <a:alphaModFix/>
          </a:blip>
          <a:stretch>
            <a:fillRect/>
          </a:stretch>
        </p:blipFill>
        <p:spPr>
          <a:xfrm>
            <a:off x="4242816" y="3718560"/>
            <a:ext cx="662400" cy="632837"/>
          </a:xfrm>
          <a:prstGeom prst="rect">
            <a:avLst/>
          </a:prstGeom>
          <a:noFill/>
          <a:ln>
            <a:noFill/>
          </a:ln>
        </p:spPr>
      </p:pic>
      <p:sp>
        <p:nvSpPr>
          <p:cNvPr id="597" name="Google Shape;597;p88"/>
          <p:cNvSpPr txBox="1"/>
          <p:nvPr/>
        </p:nvSpPr>
        <p:spPr>
          <a:xfrm>
            <a:off x="190933" y="6404467"/>
            <a:ext cx="4000000" cy="430847"/>
          </a:xfrm>
          <a:prstGeom prst="rect">
            <a:avLst/>
          </a:prstGeom>
          <a:noFill/>
          <a:ln>
            <a:noFill/>
          </a:ln>
        </p:spPr>
        <p:txBody>
          <a:bodyPr spcFirstLastPara="1" wrap="square" lIns="121900" tIns="121900" rIns="121900" bIns="121900" anchor="t" anchorCtr="0">
            <a:spAutoFit/>
          </a:bodyPr>
          <a:lstStyle/>
          <a:p>
            <a:r>
              <a:rPr lang="en" sz="1200" b="1" i="1">
                <a:solidFill>
                  <a:schemeClr val="lt1"/>
                </a:solidFill>
                <a:latin typeface="Open Sans"/>
                <a:ea typeface="Open Sans"/>
                <a:cs typeface="Open Sans"/>
                <a:sym typeface="Open Sans"/>
              </a:rPr>
              <a:t>*</a:t>
            </a:r>
            <a:r>
              <a:rPr lang="en" sz="1200" i="1">
                <a:solidFill>
                  <a:schemeClr val="lt1"/>
                </a:solidFill>
                <a:latin typeface="Open Sans"/>
                <a:ea typeface="Open Sans"/>
                <a:cs typeface="Open Sans"/>
                <a:sym typeface="Open Sans"/>
              </a:rPr>
              <a:t> on a scale where 5 = “Very Prepared”</a:t>
            </a:r>
            <a:endParaRPr sz="2400" i="1">
              <a:solidFill>
                <a:schemeClr val="lt1"/>
              </a:solidFill>
            </a:endParaRPr>
          </a:p>
        </p:txBody>
      </p:sp>
      <p:pic>
        <p:nvPicPr>
          <p:cNvPr id="598" name="Google Shape;598;p88"/>
          <p:cNvPicPr preferRelativeResize="0"/>
          <p:nvPr/>
        </p:nvPicPr>
        <p:blipFill rotWithShape="1">
          <a:blip r:embed="rId8">
            <a:alphaModFix/>
          </a:blip>
          <a:srcRect l="15753" t="17737" r="17293" b="15480"/>
          <a:stretch/>
        </p:blipFill>
        <p:spPr>
          <a:xfrm>
            <a:off x="8266177" y="3779016"/>
            <a:ext cx="670561" cy="6705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727;p112">
            <a:extLst>
              <a:ext uri="{FF2B5EF4-FFF2-40B4-BE49-F238E27FC236}">
                <a16:creationId xmlns:a16="http://schemas.microsoft.com/office/drawing/2014/main" id="{60C6194D-EEB4-B9DA-8520-CDA68B2A6B6B}"/>
              </a:ext>
            </a:extLst>
          </p:cNvPr>
          <p:cNvPicPr preferRelativeResize="0"/>
          <p:nvPr/>
        </p:nvPicPr>
        <p:blipFill>
          <a:blip r:embed="rId3">
            <a:alphaModFix/>
          </a:blip>
          <a:stretch>
            <a:fillRect/>
          </a:stretch>
        </p:blipFill>
        <p:spPr>
          <a:xfrm>
            <a:off x="271667" y="1562128"/>
            <a:ext cx="7574467" cy="4068339"/>
          </a:xfrm>
          <a:prstGeom prst="rect">
            <a:avLst/>
          </a:prstGeom>
          <a:noFill/>
          <a:ln>
            <a:noFill/>
          </a:ln>
        </p:spPr>
      </p:pic>
      <p:sp>
        <p:nvSpPr>
          <p:cNvPr id="7" name="Google Shape;728;p112">
            <a:extLst>
              <a:ext uri="{FF2B5EF4-FFF2-40B4-BE49-F238E27FC236}">
                <a16:creationId xmlns:a16="http://schemas.microsoft.com/office/drawing/2014/main" id="{41469AEA-A1E9-075C-72D4-F4E5FFD13A22}"/>
              </a:ext>
            </a:extLst>
          </p:cNvPr>
          <p:cNvSpPr txBox="1"/>
          <p:nvPr/>
        </p:nvSpPr>
        <p:spPr>
          <a:xfrm>
            <a:off x="266933" y="500842"/>
            <a:ext cx="11536000" cy="65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2400" b="1" dirty="0">
                <a:solidFill>
                  <a:schemeClr val="dk1"/>
                </a:solidFill>
                <a:latin typeface="Poppins"/>
                <a:ea typeface="Poppins"/>
                <a:cs typeface="Poppins"/>
                <a:sym typeface="Poppins"/>
              </a:rPr>
              <a:t>Bootcamps have supported 90 cities with winning $225 million to date</a:t>
            </a:r>
            <a:endParaRPr lang="en-US" sz="2867" b="1" dirty="0">
              <a:solidFill>
                <a:schemeClr val="dk1"/>
              </a:solidFill>
              <a:latin typeface="Poppins"/>
              <a:ea typeface="Poppins"/>
              <a:cs typeface="Poppins"/>
              <a:sym typeface="Poppins"/>
            </a:endParaRPr>
          </a:p>
        </p:txBody>
      </p:sp>
      <p:sp>
        <p:nvSpPr>
          <p:cNvPr id="8" name="Google Shape;729;p112">
            <a:extLst>
              <a:ext uri="{FF2B5EF4-FFF2-40B4-BE49-F238E27FC236}">
                <a16:creationId xmlns:a16="http://schemas.microsoft.com/office/drawing/2014/main" id="{21B00E8B-E569-22C1-A5F2-4E027BF91C6B}"/>
              </a:ext>
            </a:extLst>
          </p:cNvPr>
          <p:cNvSpPr txBox="1">
            <a:spLocks/>
          </p:cNvSpPr>
          <p:nvPr/>
        </p:nvSpPr>
        <p:spPr>
          <a:xfrm>
            <a:off x="11311777" y="6357472"/>
            <a:ext cx="731600" cy="524800"/>
          </a:xfrm>
          <a:prstGeom prst="rect">
            <a:avLst/>
          </a:prstGeom>
          <a:noFill/>
          <a:ln>
            <a:noFill/>
          </a:ln>
        </p:spPr>
        <p:txBody>
          <a:bodyPr spcFirstLastPara="1" wrap="square" lIns="121900" tIns="121900" rIns="121900" bIns="121900" anchor="ctr" anchorCtr="0">
            <a:normAutofit fontScale="92500" lnSpcReduction="20000"/>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489" b="0" i="0" u="none" strike="noStrike" kern="1200" cap="none">
                <a:solidFill>
                  <a:srgbClr val="000000"/>
                </a:solidFill>
                <a:latin typeface="Arial"/>
                <a:ea typeface="Arial"/>
                <a:cs typeface="Arial"/>
                <a:sym typeface="Arial"/>
              </a:defRPr>
            </a:lvl9pPr>
          </a:lstStyle>
          <a:p>
            <a:pPr algn="r"/>
            <a:fld id="{00000000-1234-1234-1234-123412341234}" type="slidenum">
              <a:rPr lang="en" smtClean="0">
                <a:solidFill>
                  <a:schemeClr val="dk1"/>
                </a:solidFill>
                <a:latin typeface="Open Sans Medium"/>
                <a:ea typeface="Open Sans Medium"/>
                <a:cs typeface="Open Sans Medium"/>
                <a:sym typeface="Open Sans Medium"/>
              </a:rPr>
              <a:pPr algn="r"/>
              <a:t>4</a:t>
            </a:fld>
            <a:endParaRPr lang="en" sz="1200">
              <a:solidFill>
                <a:schemeClr val="dk1"/>
              </a:solidFill>
              <a:latin typeface="Open Sans Medium"/>
              <a:ea typeface="Open Sans Medium"/>
              <a:cs typeface="Open Sans Medium"/>
              <a:sym typeface="Open Sans Medium"/>
            </a:endParaRPr>
          </a:p>
        </p:txBody>
      </p:sp>
      <p:sp>
        <p:nvSpPr>
          <p:cNvPr id="9" name="Google Shape;730;p112">
            <a:extLst>
              <a:ext uri="{FF2B5EF4-FFF2-40B4-BE49-F238E27FC236}">
                <a16:creationId xmlns:a16="http://schemas.microsoft.com/office/drawing/2014/main" id="{729BBBEB-FCDC-8B32-D8BA-2E5D79F9B3D9}"/>
              </a:ext>
            </a:extLst>
          </p:cNvPr>
          <p:cNvSpPr/>
          <p:nvPr/>
        </p:nvSpPr>
        <p:spPr>
          <a:xfrm>
            <a:off x="4749967" y="1516900"/>
            <a:ext cx="2883200" cy="780400"/>
          </a:xfrm>
          <a:prstGeom prst="rect">
            <a:avLst/>
          </a:prstGeom>
          <a:solidFill>
            <a:srgbClr val="FFF2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467" b="1" dirty="0">
                <a:solidFill>
                  <a:schemeClr val="tx1"/>
                </a:solidFill>
                <a:latin typeface="Open Sans"/>
                <a:ea typeface="Open Sans"/>
                <a:cs typeface="Open Sans"/>
                <a:sym typeface="Open Sans"/>
              </a:rPr>
              <a:t>Athens, OH </a:t>
            </a:r>
            <a:r>
              <a:rPr lang="en" sz="1333" i="1" dirty="0">
                <a:solidFill>
                  <a:schemeClr val="tx1"/>
                </a:solidFill>
                <a:latin typeface="Open Sans"/>
                <a:ea typeface="Open Sans"/>
                <a:cs typeface="Open Sans"/>
                <a:sym typeface="Open Sans"/>
              </a:rPr>
              <a:t>(pop. 24,978)</a:t>
            </a:r>
            <a:endParaRPr sz="1333" i="1" dirty="0">
              <a:solidFill>
                <a:schemeClr val="tx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tx1"/>
                </a:solidFill>
                <a:latin typeface="Open Sans"/>
                <a:ea typeface="Open Sans"/>
                <a:cs typeface="Open Sans"/>
                <a:sym typeface="Open Sans"/>
              </a:rPr>
              <a:t>$12.5M </a:t>
            </a:r>
            <a:r>
              <a:rPr lang="en" sz="1200" dirty="0">
                <a:solidFill>
                  <a:schemeClr val="tx1"/>
                </a:solidFill>
                <a:latin typeface="Open Sans"/>
                <a:ea typeface="Open Sans"/>
                <a:cs typeface="Open Sans"/>
                <a:sym typeface="Open Sans"/>
              </a:rPr>
              <a:t>from </a:t>
            </a:r>
            <a:r>
              <a:rPr lang="en" sz="1200" b="1" dirty="0">
                <a:solidFill>
                  <a:schemeClr val="tx1"/>
                </a:solidFill>
                <a:latin typeface="Open Sans"/>
                <a:ea typeface="Open Sans"/>
                <a:cs typeface="Open Sans"/>
                <a:sym typeface="Open Sans"/>
              </a:rPr>
              <a:t>Charging and Fueling</a:t>
            </a:r>
            <a:r>
              <a:rPr lang="en" sz="1200" dirty="0">
                <a:solidFill>
                  <a:schemeClr val="tx1"/>
                </a:solidFill>
                <a:latin typeface="Open Sans"/>
                <a:ea typeface="Open Sans"/>
                <a:cs typeface="Open Sans"/>
                <a:sym typeface="Open Sans"/>
              </a:rPr>
              <a:t> to install EV charging stations</a:t>
            </a:r>
            <a:endParaRPr sz="1200" b="1" dirty="0">
              <a:solidFill>
                <a:schemeClr val="tx1"/>
              </a:solidFill>
              <a:latin typeface="Open Sans"/>
              <a:ea typeface="Open Sans"/>
              <a:cs typeface="Open Sans"/>
              <a:sym typeface="Open Sans"/>
            </a:endParaRPr>
          </a:p>
        </p:txBody>
      </p:sp>
      <p:cxnSp>
        <p:nvCxnSpPr>
          <p:cNvPr id="10" name="Google Shape;731;p112">
            <a:extLst>
              <a:ext uri="{FF2B5EF4-FFF2-40B4-BE49-F238E27FC236}">
                <a16:creationId xmlns:a16="http://schemas.microsoft.com/office/drawing/2014/main" id="{325EAB2B-6225-0C11-8A96-E971D6549FF7}"/>
              </a:ext>
            </a:extLst>
          </p:cNvPr>
          <p:cNvCxnSpPr>
            <a:stCxn id="9" idx="2"/>
          </p:cNvCxnSpPr>
          <p:nvPr/>
        </p:nvCxnSpPr>
        <p:spPr>
          <a:xfrm rot="5400000">
            <a:off x="5488167" y="2663500"/>
            <a:ext cx="1069600" cy="337200"/>
          </a:xfrm>
          <a:prstGeom prst="bentConnector3">
            <a:avLst>
              <a:gd name="adj1" fmla="val 50000"/>
            </a:avLst>
          </a:prstGeom>
          <a:noFill/>
          <a:ln w="9525" cap="flat" cmpd="sng">
            <a:solidFill>
              <a:srgbClr val="999999"/>
            </a:solidFill>
            <a:prstDash val="solid"/>
            <a:round/>
            <a:headEnd type="none" w="med" len="med"/>
            <a:tailEnd type="triangle" w="med" len="med"/>
          </a:ln>
        </p:spPr>
      </p:cxnSp>
      <p:sp>
        <p:nvSpPr>
          <p:cNvPr id="11" name="Google Shape;732;p112">
            <a:extLst>
              <a:ext uri="{FF2B5EF4-FFF2-40B4-BE49-F238E27FC236}">
                <a16:creationId xmlns:a16="http://schemas.microsoft.com/office/drawing/2014/main" id="{DE1B19AB-290D-9C1C-B520-475ED7BD5DE8}"/>
              </a:ext>
            </a:extLst>
          </p:cNvPr>
          <p:cNvSpPr/>
          <p:nvPr/>
        </p:nvSpPr>
        <p:spPr>
          <a:xfrm>
            <a:off x="266933" y="5127700"/>
            <a:ext cx="2426400" cy="924000"/>
          </a:xfrm>
          <a:prstGeom prst="rect">
            <a:avLst/>
          </a:prstGeom>
          <a:solidFill>
            <a:srgbClr val="FFF2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467" b="1" dirty="0">
                <a:solidFill>
                  <a:schemeClr val="tx1"/>
                </a:solidFill>
                <a:latin typeface="Open Sans"/>
                <a:ea typeface="Open Sans"/>
                <a:cs typeface="Open Sans"/>
                <a:sym typeface="Open Sans"/>
              </a:rPr>
              <a:t>Globe, AZ </a:t>
            </a:r>
            <a:r>
              <a:rPr lang="en" sz="1333" i="1" dirty="0">
                <a:solidFill>
                  <a:schemeClr val="tx1"/>
                </a:solidFill>
                <a:latin typeface="Open Sans"/>
                <a:ea typeface="Open Sans"/>
                <a:cs typeface="Open Sans"/>
                <a:sym typeface="Open Sans"/>
              </a:rPr>
              <a:t>(pop. 7,351)</a:t>
            </a:r>
            <a:endParaRPr sz="1333" i="1" dirty="0">
              <a:solidFill>
                <a:schemeClr val="tx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tx1"/>
                </a:solidFill>
                <a:latin typeface="Open Sans"/>
                <a:ea typeface="Open Sans"/>
                <a:cs typeface="Open Sans"/>
                <a:sym typeface="Open Sans"/>
              </a:rPr>
              <a:t>$124k </a:t>
            </a:r>
            <a:r>
              <a:rPr lang="en" sz="1200" dirty="0">
                <a:solidFill>
                  <a:schemeClr val="tx1"/>
                </a:solidFill>
                <a:latin typeface="Open Sans"/>
                <a:ea typeface="Open Sans"/>
                <a:cs typeface="Open Sans"/>
                <a:sym typeface="Open Sans"/>
              </a:rPr>
              <a:t>from </a:t>
            </a:r>
            <a:r>
              <a:rPr lang="en" sz="1200" b="1" dirty="0">
                <a:solidFill>
                  <a:schemeClr val="tx1"/>
                </a:solidFill>
                <a:latin typeface="Open Sans"/>
                <a:ea typeface="Open Sans"/>
                <a:cs typeface="Open Sans"/>
                <a:sym typeface="Open Sans"/>
              </a:rPr>
              <a:t>Safe Streets</a:t>
            </a:r>
            <a:r>
              <a:rPr lang="en" sz="1200" dirty="0">
                <a:solidFill>
                  <a:schemeClr val="tx1"/>
                </a:solidFill>
                <a:latin typeface="Open Sans"/>
                <a:ea typeface="Open Sans"/>
                <a:cs typeface="Open Sans"/>
                <a:sym typeface="Open Sans"/>
              </a:rPr>
              <a:t> to develop increase safety in the downtown district</a:t>
            </a:r>
            <a:endParaRPr sz="1200" b="1" dirty="0">
              <a:solidFill>
                <a:schemeClr val="tx1"/>
              </a:solidFill>
              <a:latin typeface="Open Sans"/>
              <a:ea typeface="Open Sans"/>
              <a:cs typeface="Open Sans"/>
              <a:sym typeface="Open Sans"/>
            </a:endParaRPr>
          </a:p>
        </p:txBody>
      </p:sp>
      <p:cxnSp>
        <p:nvCxnSpPr>
          <p:cNvPr id="12" name="Google Shape;733;p112">
            <a:extLst>
              <a:ext uri="{FF2B5EF4-FFF2-40B4-BE49-F238E27FC236}">
                <a16:creationId xmlns:a16="http://schemas.microsoft.com/office/drawing/2014/main" id="{6831CBDC-97F0-B87F-A77D-A3CAE03B28C0}"/>
              </a:ext>
            </a:extLst>
          </p:cNvPr>
          <p:cNvCxnSpPr>
            <a:stCxn id="14" idx="2"/>
          </p:cNvCxnSpPr>
          <p:nvPr/>
        </p:nvCxnSpPr>
        <p:spPr>
          <a:xfrm rot="5400000">
            <a:off x="1762777" y="2367100"/>
            <a:ext cx="560000" cy="208800"/>
          </a:xfrm>
          <a:prstGeom prst="bentConnector3">
            <a:avLst>
              <a:gd name="adj1" fmla="val 50000"/>
            </a:avLst>
          </a:prstGeom>
          <a:noFill/>
          <a:ln w="9525" cap="flat" cmpd="sng">
            <a:solidFill>
              <a:srgbClr val="999999"/>
            </a:solidFill>
            <a:prstDash val="solid"/>
            <a:round/>
            <a:headEnd type="none" w="med" len="med"/>
            <a:tailEnd type="triangle" w="med" len="med"/>
          </a:ln>
        </p:spPr>
      </p:cxnSp>
      <p:cxnSp>
        <p:nvCxnSpPr>
          <p:cNvPr id="13" name="Google Shape;735;p112">
            <a:extLst>
              <a:ext uri="{FF2B5EF4-FFF2-40B4-BE49-F238E27FC236}">
                <a16:creationId xmlns:a16="http://schemas.microsoft.com/office/drawing/2014/main" id="{17D62423-5F00-AFAD-F53D-BD33BF28FF87}"/>
              </a:ext>
            </a:extLst>
          </p:cNvPr>
          <p:cNvCxnSpPr>
            <a:stCxn id="11" idx="0"/>
          </p:cNvCxnSpPr>
          <p:nvPr/>
        </p:nvCxnSpPr>
        <p:spPr>
          <a:xfrm rot="-5400000">
            <a:off x="1441333" y="4437300"/>
            <a:ext cx="729200" cy="651600"/>
          </a:xfrm>
          <a:prstGeom prst="bentConnector3">
            <a:avLst>
              <a:gd name="adj1" fmla="val 50000"/>
            </a:avLst>
          </a:prstGeom>
          <a:noFill/>
          <a:ln w="9525" cap="flat" cmpd="sng">
            <a:solidFill>
              <a:srgbClr val="999999"/>
            </a:solidFill>
            <a:prstDash val="solid"/>
            <a:round/>
            <a:headEnd type="none" w="med" len="med"/>
            <a:tailEnd type="triangle" w="med" len="med"/>
          </a:ln>
        </p:spPr>
      </p:cxnSp>
      <p:sp>
        <p:nvSpPr>
          <p:cNvPr id="14" name="Google Shape;734;p112">
            <a:extLst>
              <a:ext uri="{FF2B5EF4-FFF2-40B4-BE49-F238E27FC236}">
                <a16:creationId xmlns:a16="http://schemas.microsoft.com/office/drawing/2014/main" id="{79211A85-F8CB-E40C-E140-EE0488142A12}"/>
              </a:ext>
            </a:extLst>
          </p:cNvPr>
          <p:cNvSpPr/>
          <p:nvPr/>
        </p:nvSpPr>
        <p:spPr>
          <a:xfrm>
            <a:off x="531777" y="1216300"/>
            <a:ext cx="3230800" cy="975200"/>
          </a:xfrm>
          <a:prstGeom prst="rect">
            <a:avLst/>
          </a:prstGeom>
          <a:solidFill>
            <a:srgbClr val="FFF2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467" b="1" dirty="0">
                <a:solidFill>
                  <a:schemeClr val="tx1"/>
                </a:solidFill>
                <a:latin typeface="Open Sans"/>
                <a:ea typeface="Open Sans"/>
                <a:cs typeface="Open Sans"/>
                <a:sym typeface="Open Sans"/>
              </a:rPr>
              <a:t>Pocatello, ID </a:t>
            </a:r>
            <a:r>
              <a:rPr lang="en" sz="1333" i="1" dirty="0">
                <a:solidFill>
                  <a:schemeClr val="tx1"/>
                </a:solidFill>
                <a:latin typeface="Open Sans"/>
                <a:ea typeface="Open Sans"/>
                <a:cs typeface="Open Sans"/>
                <a:sym typeface="Open Sans"/>
              </a:rPr>
              <a:t>(pop. 56,016)</a:t>
            </a:r>
            <a:endParaRPr sz="1333" i="1" dirty="0">
              <a:solidFill>
                <a:schemeClr val="tx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tx1"/>
                </a:solidFill>
                <a:latin typeface="Open Sans"/>
                <a:ea typeface="Open Sans"/>
                <a:cs typeface="Open Sans"/>
                <a:sym typeface="Open Sans"/>
              </a:rPr>
              <a:t>$8.5M </a:t>
            </a:r>
            <a:r>
              <a:rPr lang="en" sz="1200" dirty="0">
                <a:solidFill>
                  <a:schemeClr val="tx1"/>
                </a:solidFill>
                <a:latin typeface="Open Sans"/>
                <a:ea typeface="Open Sans"/>
                <a:cs typeface="Open Sans"/>
                <a:sym typeface="Open Sans"/>
              </a:rPr>
              <a:t>from </a:t>
            </a:r>
            <a:r>
              <a:rPr lang="en" sz="1200" b="1" dirty="0">
                <a:solidFill>
                  <a:schemeClr val="tx1"/>
                </a:solidFill>
                <a:latin typeface="Open Sans"/>
                <a:ea typeface="Open Sans"/>
                <a:cs typeface="Open Sans"/>
                <a:sym typeface="Open Sans"/>
              </a:rPr>
              <a:t>Reconnecting Communities </a:t>
            </a:r>
            <a:r>
              <a:rPr lang="en" sz="1200" dirty="0">
                <a:solidFill>
                  <a:schemeClr val="tx1"/>
                </a:solidFill>
                <a:latin typeface="Open Sans"/>
                <a:ea typeface="Open Sans"/>
                <a:cs typeface="Open Sans"/>
                <a:sym typeface="Open Sans"/>
              </a:rPr>
              <a:t>to reconfigure an overpass and connect two neighborhoods with downtown</a:t>
            </a:r>
            <a:endParaRPr sz="1200" b="1" dirty="0">
              <a:solidFill>
                <a:schemeClr val="tx1"/>
              </a:solidFill>
              <a:latin typeface="Open Sans"/>
              <a:ea typeface="Open Sans"/>
              <a:cs typeface="Open Sans"/>
              <a:sym typeface="Open Sans"/>
            </a:endParaRPr>
          </a:p>
        </p:txBody>
      </p:sp>
      <p:sp>
        <p:nvSpPr>
          <p:cNvPr id="15" name="Google Shape;742;p112">
            <a:extLst>
              <a:ext uri="{FF2B5EF4-FFF2-40B4-BE49-F238E27FC236}">
                <a16:creationId xmlns:a16="http://schemas.microsoft.com/office/drawing/2014/main" id="{465E8E9D-5E12-9600-222E-208ABEAF5881}"/>
              </a:ext>
            </a:extLst>
          </p:cNvPr>
          <p:cNvSpPr/>
          <p:nvPr/>
        </p:nvSpPr>
        <p:spPr>
          <a:xfrm>
            <a:off x="3683117" y="5232867"/>
            <a:ext cx="2853200" cy="780400"/>
          </a:xfrm>
          <a:prstGeom prst="rect">
            <a:avLst/>
          </a:prstGeom>
          <a:solidFill>
            <a:srgbClr val="FFF2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467" b="1" dirty="0">
                <a:solidFill>
                  <a:schemeClr val="tx1"/>
                </a:solidFill>
                <a:latin typeface="Open Sans"/>
                <a:ea typeface="Open Sans"/>
                <a:cs typeface="Open Sans"/>
                <a:sym typeface="Open Sans"/>
              </a:rPr>
              <a:t>Thomasville, GA </a:t>
            </a:r>
            <a:r>
              <a:rPr lang="en" sz="1333" i="1" dirty="0">
                <a:solidFill>
                  <a:schemeClr val="tx1"/>
                </a:solidFill>
                <a:latin typeface="Open Sans"/>
                <a:ea typeface="Open Sans"/>
                <a:cs typeface="Open Sans"/>
                <a:sym typeface="Open Sans"/>
              </a:rPr>
              <a:t>(pop. 18,530)</a:t>
            </a:r>
            <a:endParaRPr sz="1333" i="1" dirty="0">
              <a:solidFill>
                <a:schemeClr val="tx1"/>
              </a:solidFill>
              <a:latin typeface="Open Sans"/>
              <a:ea typeface="Open Sans"/>
              <a:cs typeface="Open Sans"/>
              <a:sym typeface="Open Sans"/>
            </a:endParaRPr>
          </a:p>
          <a:p>
            <a:pPr marL="0" lvl="0" indent="0" algn="l" rtl="0">
              <a:spcBef>
                <a:spcPts val="0"/>
              </a:spcBef>
              <a:spcAft>
                <a:spcPts val="0"/>
              </a:spcAft>
              <a:buNone/>
            </a:pPr>
            <a:r>
              <a:rPr lang="en" sz="1200" b="1" dirty="0">
                <a:solidFill>
                  <a:schemeClr val="tx1"/>
                </a:solidFill>
                <a:latin typeface="Open Sans"/>
                <a:ea typeface="Open Sans"/>
                <a:cs typeface="Open Sans"/>
                <a:sym typeface="Open Sans"/>
              </a:rPr>
              <a:t>$175k </a:t>
            </a:r>
            <a:r>
              <a:rPr lang="en" sz="1200" dirty="0">
                <a:solidFill>
                  <a:schemeClr val="tx1"/>
                </a:solidFill>
                <a:latin typeface="Open Sans"/>
                <a:ea typeface="Open Sans"/>
                <a:cs typeface="Open Sans"/>
                <a:sym typeface="Open Sans"/>
              </a:rPr>
              <a:t>from </a:t>
            </a:r>
            <a:r>
              <a:rPr lang="en" sz="1200" b="1" dirty="0">
                <a:solidFill>
                  <a:schemeClr val="tx1"/>
                </a:solidFill>
                <a:latin typeface="Open Sans"/>
                <a:ea typeface="Open Sans"/>
                <a:cs typeface="Open Sans"/>
                <a:sym typeface="Open Sans"/>
              </a:rPr>
              <a:t>Safe Streets</a:t>
            </a:r>
            <a:r>
              <a:rPr lang="en" sz="1200" dirty="0">
                <a:solidFill>
                  <a:schemeClr val="tx1"/>
                </a:solidFill>
                <a:latin typeface="Open Sans"/>
                <a:ea typeface="Open Sans"/>
                <a:cs typeface="Open Sans"/>
                <a:sym typeface="Open Sans"/>
              </a:rPr>
              <a:t> to develop a multimodal transportation plan</a:t>
            </a:r>
            <a:endParaRPr sz="1200" b="1" dirty="0">
              <a:solidFill>
                <a:schemeClr val="tx1"/>
              </a:solidFill>
              <a:latin typeface="Open Sans"/>
              <a:ea typeface="Open Sans"/>
              <a:cs typeface="Open Sans"/>
              <a:sym typeface="Open Sans"/>
            </a:endParaRPr>
          </a:p>
        </p:txBody>
      </p:sp>
      <p:cxnSp>
        <p:nvCxnSpPr>
          <p:cNvPr id="16" name="Google Shape;743;p112">
            <a:extLst>
              <a:ext uri="{FF2B5EF4-FFF2-40B4-BE49-F238E27FC236}">
                <a16:creationId xmlns:a16="http://schemas.microsoft.com/office/drawing/2014/main" id="{02154C43-1F6D-D625-5B81-719310462D99}"/>
              </a:ext>
            </a:extLst>
          </p:cNvPr>
          <p:cNvCxnSpPr>
            <a:stCxn id="15" idx="0"/>
          </p:cNvCxnSpPr>
          <p:nvPr/>
        </p:nvCxnSpPr>
        <p:spPr>
          <a:xfrm rot="-5400000">
            <a:off x="5123917" y="4798667"/>
            <a:ext cx="420000" cy="448400"/>
          </a:xfrm>
          <a:prstGeom prst="bentConnector2">
            <a:avLst/>
          </a:prstGeom>
          <a:noFill/>
          <a:ln w="9525" cap="flat" cmpd="sng">
            <a:solidFill>
              <a:srgbClr val="999999"/>
            </a:solidFill>
            <a:prstDash val="solid"/>
            <a:round/>
            <a:headEnd type="none" w="med" len="med"/>
            <a:tailEnd type="triangle" w="med" len="med"/>
          </a:ln>
        </p:spPr>
      </p:cxnSp>
      <p:sp>
        <p:nvSpPr>
          <p:cNvPr id="17" name="Google Shape;744;p112">
            <a:extLst>
              <a:ext uri="{FF2B5EF4-FFF2-40B4-BE49-F238E27FC236}">
                <a16:creationId xmlns:a16="http://schemas.microsoft.com/office/drawing/2014/main" id="{D0B4E5CB-C25B-5859-26B1-9F5CDF66ABC2}"/>
              </a:ext>
            </a:extLst>
          </p:cNvPr>
          <p:cNvSpPr/>
          <p:nvPr/>
        </p:nvSpPr>
        <p:spPr>
          <a:xfrm>
            <a:off x="7130101" y="3143560"/>
            <a:ext cx="4768400" cy="2144800"/>
          </a:xfrm>
          <a:prstGeom prst="roundRect">
            <a:avLst>
              <a:gd name="adj" fmla="val 16667"/>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p>
        </p:txBody>
      </p:sp>
      <p:sp>
        <p:nvSpPr>
          <p:cNvPr id="18" name="Google Shape;745;p112">
            <a:extLst>
              <a:ext uri="{FF2B5EF4-FFF2-40B4-BE49-F238E27FC236}">
                <a16:creationId xmlns:a16="http://schemas.microsoft.com/office/drawing/2014/main" id="{0FE027CC-5CC0-F7EF-5289-4495BEB6CEFF}"/>
              </a:ext>
            </a:extLst>
          </p:cNvPr>
          <p:cNvSpPr txBox="1"/>
          <p:nvPr/>
        </p:nvSpPr>
        <p:spPr>
          <a:xfrm>
            <a:off x="7151333" y="2677667"/>
            <a:ext cx="47684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i="1" dirty="0">
                <a:solidFill>
                  <a:schemeClr val="tx1"/>
                </a:solidFill>
                <a:latin typeface="Poppins"/>
                <a:ea typeface="Poppins"/>
                <a:cs typeface="Poppins"/>
                <a:sym typeface="Poppins"/>
              </a:rPr>
              <a:t>Small City Winners Profile (&lt;25k)</a:t>
            </a:r>
            <a:endParaRPr sz="1800" b="1" i="1" dirty="0">
              <a:solidFill>
                <a:schemeClr val="tx1"/>
              </a:solidFill>
              <a:latin typeface="Poppins"/>
              <a:ea typeface="Poppins"/>
              <a:cs typeface="Poppins"/>
              <a:sym typeface="Poppins"/>
            </a:endParaRPr>
          </a:p>
        </p:txBody>
      </p:sp>
      <p:graphicFrame>
        <p:nvGraphicFramePr>
          <p:cNvPr id="19" name="Google Shape;746;p112">
            <a:extLst>
              <a:ext uri="{FF2B5EF4-FFF2-40B4-BE49-F238E27FC236}">
                <a16:creationId xmlns:a16="http://schemas.microsoft.com/office/drawing/2014/main" id="{8D498332-E739-58DD-F272-9AE097AF3752}"/>
              </a:ext>
            </a:extLst>
          </p:cNvPr>
          <p:cNvGraphicFramePr/>
          <p:nvPr/>
        </p:nvGraphicFramePr>
        <p:xfrm>
          <a:off x="7959534" y="3174494"/>
          <a:ext cx="1270000" cy="384811"/>
        </p:xfrm>
        <a:graphic>
          <a:graphicData uri="http://schemas.openxmlformats.org/drawingml/2006/table">
            <a:tbl>
              <a:tblPr>
                <a:noFill/>
              </a:tblPr>
              <a:tblGrid>
                <a:gridCol w="1270000">
                  <a:extLst>
                    <a:ext uri="{9D8B030D-6E8A-4147-A177-3AD203B41FA5}">
                      <a16:colId xmlns:a16="http://schemas.microsoft.com/office/drawing/2014/main" val="20000"/>
                    </a:ext>
                  </a:extLst>
                </a:gridCol>
              </a:tblGrid>
              <a:tr h="384811">
                <a:tc>
                  <a:txBody>
                    <a:bodyPr/>
                    <a:lstStyle/>
                    <a:p>
                      <a:pPr marL="0" lvl="0" indent="0" algn="l" rtl="0">
                        <a:lnSpc>
                          <a:spcPct val="115000"/>
                        </a:lnSpc>
                        <a:spcBef>
                          <a:spcPts val="0"/>
                        </a:spcBef>
                        <a:spcAft>
                          <a:spcPts val="0"/>
                        </a:spcAft>
                        <a:buNone/>
                      </a:pPr>
                      <a:r>
                        <a:rPr lang="en" sz="2000" b="1" dirty="0">
                          <a:solidFill>
                            <a:schemeClr val="accent3"/>
                          </a:solidFill>
                          <a:latin typeface="Poppins"/>
                          <a:ea typeface="Poppins"/>
                          <a:cs typeface="Poppins"/>
                          <a:sym typeface="Poppins"/>
                        </a:rPr>
                        <a:t>11,734</a:t>
                      </a:r>
                      <a:endParaRPr sz="2000" b="1" dirty="0">
                        <a:solidFill>
                          <a:schemeClr val="accent3"/>
                        </a:solidFill>
                        <a:latin typeface="Poppins"/>
                        <a:ea typeface="Poppins"/>
                        <a:cs typeface="Poppins"/>
                        <a:sym typeface="Poppins"/>
                      </a:endParaRPr>
                    </a:p>
                  </a:txBody>
                  <a:tcPr marL="38100" marR="38100" marT="25400" marB="25400" anchor="b">
                    <a:lnL w="10575" cap="flat" cmpd="sng">
                      <a:solidFill>
                        <a:srgbClr val="CCCCCC">
                          <a:alpha val="0"/>
                        </a:srgbClr>
                      </a:solidFill>
                      <a:prstDash val="solid"/>
                      <a:round/>
                      <a:headEnd type="none" w="sm" len="sm"/>
                      <a:tailEnd type="none" w="sm" len="sm"/>
                    </a:lnL>
                    <a:lnR w="10575" cap="flat" cmpd="sng">
                      <a:solidFill>
                        <a:srgbClr val="CCCCCC">
                          <a:alpha val="0"/>
                        </a:srgbClr>
                      </a:solidFill>
                      <a:prstDash val="solid"/>
                      <a:round/>
                      <a:headEnd type="none" w="sm" len="sm"/>
                      <a:tailEnd type="none" w="sm" len="sm"/>
                    </a:lnR>
                    <a:lnT w="10575" cap="flat" cmpd="sng">
                      <a:solidFill>
                        <a:srgbClr val="CCCCCC">
                          <a:alpha val="0"/>
                        </a:srgbClr>
                      </a:solidFill>
                      <a:prstDash val="solid"/>
                      <a:round/>
                      <a:headEnd type="none" w="sm" len="sm"/>
                      <a:tailEnd type="none" w="sm" len="sm"/>
                    </a:lnT>
                    <a:lnB w="1057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 name="Google Shape;747;p112">
            <a:extLst>
              <a:ext uri="{FF2B5EF4-FFF2-40B4-BE49-F238E27FC236}">
                <a16:creationId xmlns:a16="http://schemas.microsoft.com/office/drawing/2014/main" id="{EAE0D59C-6449-0AF6-CA24-A201FB693544}"/>
              </a:ext>
            </a:extLst>
          </p:cNvPr>
          <p:cNvSpPr txBox="1"/>
          <p:nvPr/>
        </p:nvSpPr>
        <p:spPr>
          <a:xfrm>
            <a:off x="7919562" y="3419265"/>
            <a:ext cx="1270000" cy="3900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933" i="1" dirty="0">
                <a:solidFill>
                  <a:schemeClr val="dk1"/>
                </a:solidFill>
                <a:latin typeface="Open Sans"/>
                <a:ea typeface="Open Sans"/>
                <a:cs typeface="Open Sans"/>
                <a:sym typeface="Open Sans"/>
              </a:rPr>
              <a:t>Average population</a:t>
            </a:r>
            <a:endParaRPr sz="933" i="1" dirty="0">
              <a:solidFill>
                <a:schemeClr val="dk1"/>
              </a:solidFill>
              <a:latin typeface="Open Sans"/>
              <a:ea typeface="Open Sans"/>
              <a:cs typeface="Open Sans"/>
              <a:sym typeface="Open Sans"/>
            </a:endParaRPr>
          </a:p>
        </p:txBody>
      </p:sp>
      <p:pic>
        <p:nvPicPr>
          <p:cNvPr id="21" name="Google Shape;748;p112">
            <a:extLst>
              <a:ext uri="{FF2B5EF4-FFF2-40B4-BE49-F238E27FC236}">
                <a16:creationId xmlns:a16="http://schemas.microsoft.com/office/drawing/2014/main" id="{1D4FD6E2-3F56-D578-8295-2E5DC0A6B3D0}"/>
              </a:ext>
            </a:extLst>
          </p:cNvPr>
          <p:cNvPicPr preferRelativeResize="0"/>
          <p:nvPr/>
        </p:nvPicPr>
        <p:blipFill>
          <a:blip r:embed="rId4">
            <a:alphaModFix/>
          </a:blip>
          <a:stretch>
            <a:fillRect/>
          </a:stretch>
        </p:blipFill>
        <p:spPr>
          <a:xfrm>
            <a:off x="7427934" y="3163200"/>
            <a:ext cx="531600" cy="531600"/>
          </a:xfrm>
          <a:prstGeom prst="rect">
            <a:avLst/>
          </a:prstGeom>
          <a:noFill/>
          <a:ln>
            <a:noFill/>
          </a:ln>
        </p:spPr>
      </p:pic>
      <p:graphicFrame>
        <p:nvGraphicFramePr>
          <p:cNvPr id="22" name="Google Shape;749;p112">
            <a:extLst>
              <a:ext uri="{FF2B5EF4-FFF2-40B4-BE49-F238E27FC236}">
                <a16:creationId xmlns:a16="http://schemas.microsoft.com/office/drawing/2014/main" id="{7C43ED1D-C6FC-4013-8B4E-5FFB3F1EC48C}"/>
              </a:ext>
            </a:extLst>
          </p:cNvPr>
          <p:cNvGraphicFramePr/>
          <p:nvPr/>
        </p:nvGraphicFramePr>
        <p:xfrm>
          <a:off x="10454711" y="3293990"/>
          <a:ext cx="1048800" cy="384811"/>
        </p:xfrm>
        <a:graphic>
          <a:graphicData uri="http://schemas.openxmlformats.org/drawingml/2006/table">
            <a:tbl>
              <a:tblPr>
                <a:noFill/>
              </a:tblPr>
              <a:tblGrid>
                <a:gridCol w="1048800">
                  <a:extLst>
                    <a:ext uri="{9D8B030D-6E8A-4147-A177-3AD203B41FA5}">
                      <a16:colId xmlns:a16="http://schemas.microsoft.com/office/drawing/2014/main" val="20000"/>
                    </a:ext>
                  </a:extLst>
                </a:gridCol>
              </a:tblGrid>
              <a:tr h="384811">
                <a:tc>
                  <a:txBody>
                    <a:bodyPr/>
                    <a:lstStyle/>
                    <a:p>
                      <a:pPr marL="0" lvl="0" indent="0" algn="l" rtl="0">
                        <a:lnSpc>
                          <a:spcPct val="115000"/>
                        </a:lnSpc>
                        <a:spcBef>
                          <a:spcPts val="0"/>
                        </a:spcBef>
                        <a:spcAft>
                          <a:spcPts val="0"/>
                        </a:spcAft>
                        <a:buNone/>
                      </a:pPr>
                      <a:r>
                        <a:rPr lang="en" sz="2000" b="1" dirty="0">
                          <a:solidFill>
                            <a:schemeClr val="accent3"/>
                          </a:solidFill>
                          <a:latin typeface="Poppins"/>
                          <a:ea typeface="Poppins"/>
                          <a:cs typeface="Poppins"/>
                          <a:sym typeface="Poppins"/>
                        </a:rPr>
                        <a:t>13.1%</a:t>
                      </a:r>
                      <a:endParaRPr sz="2000" b="1" dirty="0">
                        <a:solidFill>
                          <a:schemeClr val="accent3"/>
                        </a:solidFill>
                        <a:latin typeface="Poppins"/>
                        <a:ea typeface="Poppins"/>
                        <a:cs typeface="Poppins"/>
                        <a:sym typeface="Poppins"/>
                      </a:endParaRPr>
                    </a:p>
                  </a:txBody>
                  <a:tcPr marL="38100" marR="38100" marT="25400" marB="25400" anchor="b">
                    <a:lnL w="10575" cap="flat" cmpd="sng">
                      <a:solidFill>
                        <a:srgbClr val="CCCCCC">
                          <a:alpha val="0"/>
                        </a:srgbClr>
                      </a:solidFill>
                      <a:prstDash val="solid"/>
                      <a:round/>
                      <a:headEnd type="none" w="sm" len="sm"/>
                      <a:tailEnd type="none" w="sm" len="sm"/>
                    </a:lnL>
                    <a:lnR w="10575" cap="flat" cmpd="sng">
                      <a:solidFill>
                        <a:srgbClr val="CCCCCC">
                          <a:alpha val="0"/>
                        </a:srgbClr>
                      </a:solidFill>
                      <a:prstDash val="solid"/>
                      <a:round/>
                      <a:headEnd type="none" w="sm" len="sm"/>
                      <a:tailEnd type="none" w="sm" len="sm"/>
                    </a:lnR>
                    <a:lnT w="10575" cap="flat" cmpd="sng">
                      <a:solidFill>
                        <a:srgbClr val="CCCCCC">
                          <a:alpha val="0"/>
                        </a:srgbClr>
                      </a:solidFill>
                      <a:prstDash val="solid"/>
                      <a:round/>
                      <a:headEnd type="none" w="sm" len="sm"/>
                      <a:tailEnd type="none" w="sm" len="sm"/>
                    </a:lnT>
                    <a:lnB w="1057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3" name="Google Shape;750;p112">
            <a:extLst>
              <a:ext uri="{FF2B5EF4-FFF2-40B4-BE49-F238E27FC236}">
                <a16:creationId xmlns:a16="http://schemas.microsoft.com/office/drawing/2014/main" id="{F08EDC9E-4C5F-46A4-10EC-461C73D25ED0}"/>
              </a:ext>
            </a:extLst>
          </p:cNvPr>
          <p:cNvSpPr txBox="1"/>
          <p:nvPr/>
        </p:nvSpPr>
        <p:spPr>
          <a:xfrm>
            <a:off x="10341311" y="3614265"/>
            <a:ext cx="1349600" cy="3900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933" i="1" dirty="0">
                <a:solidFill>
                  <a:schemeClr val="dk1"/>
                </a:solidFill>
                <a:latin typeface="Open Sans"/>
                <a:ea typeface="Open Sans"/>
                <a:cs typeface="Open Sans"/>
                <a:sym typeface="Open Sans"/>
              </a:rPr>
              <a:t>Average poverty rate</a:t>
            </a:r>
            <a:endParaRPr sz="933" i="1" dirty="0">
              <a:solidFill>
                <a:schemeClr val="dk1"/>
              </a:solidFill>
              <a:latin typeface="Open Sans"/>
              <a:ea typeface="Open Sans"/>
              <a:cs typeface="Open Sans"/>
              <a:sym typeface="Open Sans"/>
            </a:endParaRPr>
          </a:p>
        </p:txBody>
      </p:sp>
      <p:pic>
        <p:nvPicPr>
          <p:cNvPr id="24" name="Google Shape;751;p112">
            <a:extLst>
              <a:ext uri="{FF2B5EF4-FFF2-40B4-BE49-F238E27FC236}">
                <a16:creationId xmlns:a16="http://schemas.microsoft.com/office/drawing/2014/main" id="{DE85720D-FAB9-2156-79AD-640EFB69BD83}"/>
              </a:ext>
            </a:extLst>
          </p:cNvPr>
          <p:cNvPicPr preferRelativeResize="0"/>
          <p:nvPr/>
        </p:nvPicPr>
        <p:blipFill>
          <a:blip r:embed="rId5">
            <a:alphaModFix/>
          </a:blip>
          <a:stretch>
            <a:fillRect/>
          </a:stretch>
        </p:blipFill>
        <p:spPr>
          <a:xfrm>
            <a:off x="9750133" y="3243834"/>
            <a:ext cx="531600" cy="531600"/>
          </a:xfrm>
          <a:prstGeom prst="rect">
            <a:avLst/>
          </a:prstGeom>
          <a:noFill/>
          <a:ln>
            <a:noFill/>
          </a:ln>
        </p:spPr>
      </p:pic>
      <p:graphicFrame>
        <p:nvGraphicFramePr>
          <p:cNvPr id="25" name="Google Shape;752;p112">
            <a:extLst>
              <a:ext uri="{FF2B5EF4-FFF2-40B4-BE49-F238E27FC236}">
                <a16:creationId xmlns:a16="http://schemas.microsoft.com/office/drawing/2014/main" id="{421F7C8B-7039-8BE8-DE52-35189D559CB1}"/>
              </a:ext>
            </a:extLst>
          </p:cNvPr>
          <p:cNvGraphicFramePr/>
          <p:nvPr/>
        </p:nvGraphicFramePr>
        <p:xfrm>
          <a:off x="7883166" y="4206094"/>
          <a:ext cx="1729133" cy="384811"/>
        </p:xfrm>
        <a:graphic>
          <a:graphicData uri="http://schemas.openxmlformats.org/drawingml/2006/table">
            <a:tbl>
              <a:tblPr>
                <a:noFill/>
              </a:tblPr>
              <a:tblGrid>
                <a:gridCol w="1729133">
                  <a:extLst>
                    <a:ext uri="{9D8B030D-6E8A-4147-A177-3AD203B41FA5}">
                      <a16:colId xmlns:a16="http://schemas.microsoft.com/office/drawing/2014/main" val="20000"/>
                    </a:ext>
                  </a:extLst>
                </a:gridCol>
              </a:tblGrid>
              <a:tr h="384811">
                <a:tc>
                  <a:txBody>
                    <a:bodyPr/>
                    <a:lstStyle/>
                    <a:p>
                      <a:pPr marL="0" lvl="0" indent="0" algn="l" rtl="0">
                        <a:lnSpc>
                          <a:spcPct val="115000"/>
                        </a:lnSpc>
                        <a:spcBef>
                          <a:spcPts val="0"/>
                        </a:spcBef>
                        <a:spcAft>
                          <a:spcPts val="0"/>
                        </a:spcAft>
                        <a:buNone/>
                      </a:pPr>
                      <a:r>
                        <a:rPr lang="en" sz="2000" b="1" dirty="0">
                          <a:solidFill>
                            <a:schemeClr val="accent3"/>
                          </a:solidFill>
                          <a:latin typeface="Poppins"/>
                          <a:ea typeface="Poppins"/>
                          <a:cs typeface="Poppins"/>
                          <a:sym typeface="Poppins"/>
                        </a:rPr>
                        <a:t>$3,231,717</a:t>
                      </a:r>
                      <a:endParaRPr sz="2000" b="1" dirty="0">
                        <a:solidFill>
                          <a:schemeClr val="accent3"/>
                        </a:solidFill>
                        <a:latin typeface="Poppins"/>
                        <a:ea typeface="Poppins"/>
                        <a:cs typeface="Poppins"/>
                        <a:sym typeface="Poppins"/>
                      </a:endParaRPr>
                    </a:p>
                  </a:txBody>
                  <a:tcPr marL="38100" marR="38100" marT="25400" marB="25400" anchor="b">
                    <a:lnL w="10575" cap="flat" cmpd="sng">
                      <a:solidFill>
                        <a:srgbClr val="CCCCCC">
                          <a:alpha val="0"/>
                        </a:srgbClr>
                      </a:solidFill>
                      <a:prstDash val="solid"/>
                      <a:round/>
                      <a:headEnd type="none" w="sm" len="sm"/>
                      <a:tailEnd type="none" w="sm" len="sm"/>
                    </a:lnL>
                    <a:lnR w="10575" cap="flat" cmpd="sng">
                      <a:solidFill>
                        <a:srgbClr val="CCCCCC">
                          <a:alpha val="0"/>
                        </a:srgbClr>
                      </a:solidFill>
                      <a:prstDash val="solid"/>
                      <a:round/>
                      <a:headEnd type="none" w="sm" len="sm"/>
                      <a:tailEnd type="none" w="sm" len="sm"/>
                    </a:lnR>
                    <a:lnT w="10575" cap="flat" cmpd="sng">
                      <a:solidFill>
                        <a:srgbClr val="CCCCCC">
                          <a:alpha val="0"/>
                        </a:srgbClr>
                      </a:solidFill>
                      <a:prstDash val="solid"/>
                      <a:round/>
                      <a:headEnd type="none" w="sm" len="sm"/>
                      <a:tailEnd type="none" w="sm" len="sm"/>
                    </a:lnT>
                    <a:lnB w="1057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 name="Google Shape;753;p112">
            <a:extLst>
              <a:ext uri="{FF2B5EF4-FFF2-40B4-BE49-F238E27FC236}">
                <a16:creationId xmlns:a16="http://schemas.microsoft.com/office/drawing/2014/main" id="{143A533D-A90D-4276-378F-883DFBD84485}"/>
              </a:ext>
            </a:extLst>
          </p:cNvPr>
          <p:cNvSpPr txBox="1"/>
          <p:nvPr/>
        </p:nvSpPr>
        <p:spPr>
          <a:xfrm>
            <a:off x="7893838" y="4443812"/>
            <a:ext cx="1349600" cy="3900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933" i="1" dirty="0">
                <a:solidFill>
                  <a:schemeClr val="dk1"/>
                </a:solidFill>
                <a:latin typeface="Open Sans"/>
                <a:ea typeface="Open Sans"/>
                <a:cs typeface="Open Sans"/>
                <a:sym typeface="Open Sans"/>
              </a:rPr>
              <a:t>Average award size</a:t>
            </a:r>
            <a:endParaRPr sz="933" i="1" dirty="0">
              <a:solidFill>
                <a:schemeClr val="dk1"/>
              </a:solidFill>
              <a:latin typeface="Open Sans"/>
              <a:ea typeface="Open Sans"/>
              <a:cs typeface="Open Sans"/>
              <a:sym typeface="Open Sans"/>
            </a:endParaRPr>
          </a:p>
        </p:txBody>
      </p:sp>
      <p:pic>
        <p:nvPicPr>
          <p:cNvPr id="27" name="Google Shape;754;p112">
            <a:extLst>
              <a:ext uri="{FF2B5EF4-FFF2-40B4-BE49-F238E27FC236}">
                <a16:creationId xmlns:a16="http://schemas.microsoft.com/office/drawing/2014/main" id="{1AC31B71-A12D-8587-A62E-93302F7043D4}"/>
              </a:ext>
            </a:extLst>
          </p:cNvPr>
          <p:cNvPicPr preferRelativeResize="0"/>
          <p:nvPr/>
        </p:nvPicPr>
        <p:blipFill>
          <a:blip r:embed="rId6">
            <a:alphaModFix/>
          </a:blip>
          <a:stretch>
            <a:fillRect/>
          </a:stretch>
        </p:blipFill>
        <p:spPr>
          <a:xfrm>
            <a:off x="7387962" y="4061267"/>
            <a:ext cx="531600" cy="531600"/>
          </a:xfrm>
          <a:prstGeom prst="rect">
            <a:avLst/>
          </a:prstGeom>
          <a:noFill/>
          <a:ln>
            <a:noFill/>
          </a:ln>
        </p:spPr>
      </p:pic>
      <p:graphicFrame>
        <p:nvGraphicFramePr>
          <p:cNvPr id="28" name="Google Shape;755;p112">
            <a:extLst>
              <a:ext uri="{FF2B5EF4-FFF2-40B4-BE49-F238E27FC236}">
                <a16:creationId xmlns:a16="http://schemas.microsoft.com/office/drawing/2014/main" id="{4122DA50-8CD3-6E48-F2E6-92880BA85804}"/>
              </a:ext>
            </a:extLst>
          </p:cNvPr>
          <p:cNvGraphicFramePr/>
          <p:nvPr/>
        </p:nvGraphicFramePr>
        <p:xfrm>
          <a:off x="10454711" y="4215960"/>
          <a:ext cx="1048800" cy="384811"/>
        </p:xfrm>
        <a:graphic>
          <a:graphicData uri="http://schemas.openxmlformats.org/drawingml/2006/table">
            <a:tbl>
              <a:tblPr>
                <a:noFill/>
              </a:tblPr>
              <a:tblGrid>
                <a:gridCol w="1048800">
                  <a:extLst>
                    <a:ext uri="{9D8B030D-6E8A-4147-A177-3AD203B41FA5}">
                      <a16:colId xmlns:a16="http://schemas.microsoft.com/office/drawing/2014/main" val="20000"/>
                    </a:ext>
                  </a:extLst>
                </a:gridCol>
              </a:tblGrid>
              <a:tr h="384811">
                <a:tc>
                  <a:txBody>
                    <a:bodyPr/>
                    <a:lstStyle/>
                    <a:p>
                      <a:pPr marL="0" lvl="0" indent="0" algn="l" rtl="0">
                        <a:lnSpc>
                          <a:spcPct val="115000"/>
                        </a:lnSpc>
                        <a:spcBef>
                          <a:spcPts val="0"/>
                        </a:spcBef>
                        <a:spcAft>
                          <a:spcPts val="0"/>
                        </a:spcAft>
                        <a:buNone/>
                      </a:pPr>
                      <a:r>
                        <a:rPr lang="en" sz="2000" b="1" dirty="0">
                          <a:solidFill>
                            <a:schemeClr val="accent3"/>
                          </a:solidFill>
                          <a:latin typeface="Poppins"/>
                          <a:ea typeface="Poppins"/>
                          <a:cs typeface="Poppins"/>
                          <a:sym typeface="Poppins"/>
                        </a:rPr>
                        <a:t>27%</a:t>
                      </a:r>
                      <a:endParaRPr sz="2000" b="1" dirty="0">
                        <a:solidFill>
                          <a:schemeClr val="accent3"/>
                        </a:solidFill>
                        <a:latin typeface="Poppins"/>
                        <a:ea typeface="Poppins"/>
                        <a:cs typeface="Poppins"/>
                        <a:sym typeface="Poppins"/>
                      </a:endParaRPr>
                    </a:p>
                  </a:txBody>
                  <a:tcPr marL="38100" marR="38100" marT="25400" marB="25400" anchor="b">
                    <a:lnL w="10575" cap="flat" cmpd="sng">
                      <a:solidFill>
                        <a:srgbClr val="CCCCCC">
                          <a:alpha val="0"/>
                        </a:srgbClr>
                      </a:solidFill>
                      <a:prstDash val="solid"/>
                      <a:round/>
                      <a:headEnd type="none" w="sm" len="sm"/>
                      <a:tailEnd type="none" w="sm" len="sm"/>
                    </a:lnL>
                    <a:lnR w="10575" cap="flat" cmpd="sng">
                      <a:solidFill>
                        <a:srgbClr val="CCCCCC">
                          <a:alpha val="0"/>
                        </a:srgbClr>
                      </a:solidFill>
                      <a:prstDash val="solid"/>
                      <a:round/>
                      <a:headEnd type="none" w="sm" len="sm"/>
                      <a:tailEnd type="none" w="sm" len="sm"/>
                    </a:lnR>
                    <a:lnT w="10575" cap="flat" cmpd="sng">
                      <a:solidFill>
                        <a:srgbClr val="CCCCCC">
                          <a:alpha val="0"/>
                        </a:srgbClr>
                      </a:solidFill>
                      <a:prstDash val="solid"/>
                      <a:round/>
                      <a:headEnd type="none" w="sm" len="sm"/>
                      <a:tailEnd type="none" w="sm" len="sm"/>
                    </a:lnT>
                    <a:lnB w="1057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9" name="Google Shape;756;p112">
            <a:extLst>
              <a:ext uri="{FF2B5EF4-FFF2-40B4-BE49-F238E27FC236}">
                <a16:creationId xmlns:a16="http://schemas.microsoft.com/office/drawing/2014/main" id="{9DD96735-57F2-4BA4-7906-60262701C7DA}"/>
              </a:ext>
            </a:extLst>
          </p:cNvPr>
          <p:cNvSpPr txBox="1"/>
          <p:nvPr/>
        </p:nvSpPr>
        <p:spPr>
          <a:xfrm>
            <a:off x="10371111" y="4567012"/>
            <a:ext cx="1216000" cy="5336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933" i="1">
                <a:solidFill>
                  <a:schemeClr val="dk1"/>
                </a:solidFill>
                <a:latin typeface="Open Sans"/>
                <a:ea typeface="Open Sans"/>
                <a:cs typeface="Open Sans"/>
                <a:sym typeface="Open Sans"/>
              </a:rPr>
              <a:t>Of all Bootcamp winners</a:t>
            </a:r>
            <a:endParaRPr sz="933" i="1">
              <a:solidFill>
                <a:schemeClr val="dk1"/>
              </a:solidFill>
              <a:latin typeface="Open Sans"/>
              <a:ea typeface="Open Sans"/>
              <a:cs typeface="Open Sans"/>
              <a:sym typeface="Open Sans"/>
            </a:endParaRPr>
          </a:p>
        </p:txBody>
      </p:sp>
      <p:pic>
        <p:nvPicPr>
          <p:cNvPr id="30" name="Google Shape;757;p112">
            <a:extLst>
              <a:ext uri="{FF2B5EF4-FFF2-40B4-BE49-F238E27FC236}">
                <a16:creationId xmlns:a16="http://schemas.microsoft.com/office/drawing/2014/main" id="{E180F270-13ED-B217-1E2B-4C6D34875C3D}"/>
              </a:ext>
            </a:extLst>
          </p:cNvPr>
          <p:cNvPicPr preferRelativeResize="0"/>
          <p:nvPr/>
        </p:nvPicPr>
        <p:blipFill>
          <a:blip r:embed="rId7">
            <a:alphaModFix/>
          </a:blip>
          <a:stretch>
            <a:fillRect/>
          </a:stretch>
        </p:blipFill>
        <p:spPr>
          <a:xfrm>
            <a:off x="9706472" y="4196044"/>
            <a:ext cx="531600" cy="531600"/>
          </a:xfrm>
          <a:prstGeom prst="rect">
            <a:avLst/>
          </a:prstGeom>
          <a:noFill/>
          <a:ln>
            <a:noFill/>
          </a:ln>
        </p:spPr>
      </p:pic>
    </p:spTree>
    <p:extLst>
      <p:ext uri="{BB962C8B-B14F-4D97-AF65-F5344CB8AC3E}">
        <p14:creationId xmlns:p14="http://schemas.microsoft.com/office/powerpoint/2010/main" val="34875008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92"/>
          <p:cNvSpPr txBox="1"/>
          <p:nvPr/>
        </p:nvSpPr>
        <p:spPr>
          <a:xfrm>
            <a:off x="507377" y="348830"/>
            <a:ext cx="11536000" cy="657600"/>
          </a:xfrm>
          <a:prstGeom prst="rect">
            <a:avLst/>
          </a:prstGeom>
          <a:noFill/>
          <a:ln>
            <a:noFill/>
          </a:ln>
        </p:spPr>
        <p:txBody>
          <a:bodyPr spcFirstLastPara="1" wrap="square" lIns="121900" tIns="121900" rIns="121900" bIns="121900" anchor="t" anchorCtr="0">
            <a:noAutofit/>
          </a:bodyPr>
          <a:lstStyle/>
          <a:p>
            <a:pPr algn="ctr"/>
            <a:r>
              <a:rPr lang="en-US" sz="2400" b="1" dirty="0">
                <a:latin typeface="Poppins" panose="00000500000000000000" pitchFamily="2" charset="0"/>
                <a:cs typeface="Poppins" panose="00000500000000000000" pitchFamily="2" charset="0"/>
              </a:rPr>
              <a:t>Winners from all across the Country</a:t>
            </a:r>
            <a:endParaRPr sz="2867" b="1" dirty="0">
              <a:solidFill>
                <a:schemeClr val="dk1"/>
              </a:solidFill>
              <a:latin typeface="Poppins" panose="00000500000000000000" pitchFamily="2" charset="0"/>
              <a:ea typeface="Poppins"/>
              <a:cs typeface="Poppins" panose="00000500000000000000" pitchFamily="2" charset="0"/>
              <a:sym typeface="Poppins"/>
            </a:endParaRPr>
          </a:p>
        </p:txBody>
      </p:sp>
      <p:pic>
        <p:nvPicPr>
          <p:cNvPr id="525" name="Google Shape;525;p92"/>
          <p:cNvPicPr preferRelativeResize="0"/>
          <p:nvPr/>
        </p:nvPicPr>
        <p:blipFill>
          <a:blip r:embed="rId3">
            <a:alphaModFix/>
          </a:blip>
          <a:stretch>
            <a:fillRect/>
          </a:stretch>
        </p:blipFill>
        <p:spPr>
          <a:xfrm>
            <a:off x="0" y="-15905"/>
            <a:ext cx="12192003" cy="527032"/>
          </a:xfrm>
          <a:prstGeom prst="rect">
            <a:avLst/>
          </a:prstGeom>
          <a:noFill/>
          <a:ln>
            <a:noFill/>
          </a:ln>
        </p:spPr>
      </p:pic>
      <p:sp>
        <p:nvSpPr>
          <p:cNvPr id="544" name="Google Shape;544;p92"/>
          <p:cNvSpPr txBox="1">
            <a:spLocks noGrp="1"/>
          </p:cNvSpPr>
          <p:nvPr>
            <p:ph type="sldNum" idx="12"/>
          </p:nvPr>
        </p:nvSpPr>
        <p:spPr>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algn="r">
              <a:buClr>
                <a:srgbClr val="000000"/>
              </a:buClr>
              <a:buSzPts val="1000"/>
            </a:pPr>
            <a:fld id="{00000000-1234-1234-1234-123412341234}" type="slidenum">
              <a:rPr lang="en"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buClr>
                  <a:srgbClr val="000000"/>
                </a:buClr>
                <a:buSzPts val="1000"/>
              </a:pPr>
              <a:t>5</a:t>
            </a:fld>
            <a:endParaRPr sz="120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Medium"/>
            </a:endParaRPr>
          </a:p>
        </p:txBody>
      </p:sp>
      <p:graphicFrame>
        <p:nvGraphicFramePr>
          <p:cNvPr id="2" name="Table 1">
            <a:extLst>
              <a:ext uri="{FF2B5EF4-FFF2-40B4-BE49-F238E27FC236}">
                <a16:creationId xmlns:a16="http://schemas.microsoft.com/office/drawing/2014/main" id="{36FB5573-0ABF-428A-9D6A-51E55CC9FB5C}"/>
              </a:ext>
            </a:extLst>
          </p:cNvPr>
          <p:cNvGraphicFramePr>
            <a:graphicFrameLocks noGrp="1"/>
          </p:cNvGraphicFramePr>
          <p:nvPr/>
        </p:nvGraphicFramePr>
        <p:xfrm>
          <a:off x="494690" y="892770"/>
          <a:ext cx="1617789" cy="5279130"/>
        </p:xfrm>
        <a:graphic>
          <a:graphicData uri="http://schemas.openxmlformats.org/drawingml/2006/table">
            <a:tbl>
              <a:tblPr firstRow="1" bandRow="1">
                <a:tableStyleId>{00A15C55-8517-42AA-B614-E9B94910E393}</a:tableStyleId>
              </a:tblPr>
              <a:tblGrid>
                <a:gridCol w="807665">
                  <a:extLst>
                    <a:ext uri="{9D8B030D-6E8A-4147-A177-3AD203B41FA5}">
                      <a16:colId xmlns:a16="http://schemas.microsoft.com/office/drawing/2014/main" val="2354488659"/>
                    </a:ext>
                  </a:extLst>
                </a:gridCol>
                <a:gridCol w="810124">
                  <a:extLst>
                    <a:ext uri="{9D8B030D-6E8A-4147-A177-3AD203B41FA5}">
                      <a16:colId xmlns:a16="http://schemas.microsoft.com/office/drawing/2014/main" val="2950522687"/>
                    </a:ext>
                  </a:extLst>
                </a:gridCol>
              </a:tblGrid>
              <a:tr h="351942">
                <a:tc>
                  <a:txBody>
                    <a:bodyPr/>
                    <a:lstStyle/>
                    <a:p>
                      <a:pPr algn="l" fontAlgn="b"/>
                      <a:r>
                        <a:rPr lang="en-US" sz="1000" b="0" i="0" u="none" strike="noStrike">
                          <a:solidFill>
                            <a:srgbClr val="000000"/>
                          </a:solidFill>
                          <a:effectLst/>
                          <a:latin typeface="Arial" panose="020B0604020202020204" pitchFamily="34" charset="0"/>
                        </a:rPr>
                        <a:t>Juneau, AK</a:t>
                      </a:r>
                    </a:p>
                  </a:txBody>
                  <a:tcPr marL="6350" marR="6350" marT="12700" marB="12700" anchor="b">
                    <a:solidFill>
                      <a:srgbClr val="FFF4E7"/>
                    </a:solidFill>
                  </a:tcPr>
                </a:tc>
                <a:tc>
                  <a:txBody>
                    <a:bodyPr/>
                    <a:lstStyle/>
                    <a:p>
                      <a:pPr algn="r" fontAlgn="b"/>
                      <a:r>
                        <a:rPr lang="en-US" sz="1000" b="0" i="0" u="none" strike="noStrike">
                          <a:solidFill>
                            <a:srgbClr val="000000"/>
                          </a:solidFill>
                          <a:effectLst/>
                          <a:latin typeface="Arial" panose="020B0604020202020204" pitchFamily="34" charset="0"/>
                        </a:rPr>
                        <a:t>$653,520</a:t>
                      </a:r>
                    </a:p>
                  </a:txBody>
                  <a:tcPr marL="6350" marR="6350" marT="12700" marB="12700" anchor="b">
                    <a:solidFill>
                      <a:srgbClr val="FFF4E7"/>
                    </a:solidFill>
                  </a:tcPr>
                </a:tc>
                <a:extLst>
                  <a:ext uri="{0D108BD9-81ED-4DB2-BD59-A6C34878D82A}">
                    <a16:rowId xmlns:a16="http://schemas.microsoft.com/office/drawing/2014/main" val="1775950486"/>
                  </a:ext>
                </a:extLst>
              </a:tr>
              <a:tr h="351942">
                <a:tc>
                  <a:txBody>
                    <a:bodyPr/>
                    <a:lstStyle/>
                    <a:p>
                      <a:pPr algn="l" fontAlgn="b"/>
                      <a:r>
                        <a:rPr lang="en-US" sz="1000" b="0" i="0" u="none" strike="noStrike">
                          <a:solidFill>
                            <a:srgbClr val="000000"/>
                          </a:solidFill>
                          <a:effectLst/>
                          <a:latin typeface="Arial" panose="020B0604020202020204" pitchFamily="34" charset="0"/>
                        </a:rPr>
                        <a:t>Ketchikan, AK</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$75,300</a:t>
                      </a:r>
                    </a:p>
                  </a:txBody>
                  <a:tcPr marL="6350" marR="6350" marT="12700" marB="12700" anchor="b"/>
                </a:tc>
                <a:extLst>
                  <a:ext uri="{0D108BD9-81ED-4DB2-BD59-A6C34878D82A}">
                    <a16:rowId xmlns:a16="http://schemas.microsoft.com/office/drawing/2014/main" val="3037719797"/>
                  </a:ext>
                </a:extLst>
              </a:tr>
              <a:tr h="351942">
                <a:tc>
                  <a:txBody>
                    <a:bodyPr/>
                    <a:lstStyle/>
                    <a:p>
                      <a:pPr algn="l" fontAlgn="b"/>
                      <a:r>
                        <a:rPr lang="en-US" sz="1000" b="0" i="0" u="none" strike="noStrike">
                          <a:solidFill>
                            <a:srgbClr val="000000"/>
                          </a:solidFill>
                          <a:effectLst/>
                          <a:latin typeface="Arial" panose="020B0604020202020204" pitchFamily="34" charset="0"/>
                        </a:rPr>
                        <a:t>Montgomery, AL</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$36,663,000</a:t>
                      </a:r>
                    </a:p>
                  </a:txBody>
                  <a:tcPr marL="6350" marR="6350" marT="12700" marB="12700" anchor="b"/>
                </a:tc>
                <a:extLst>
                  <a:ext uri="{0D108BD9-81ED-4DB2-BD59-A6C34878D82A}">
                    <a16:rowId xmlns:a16="http://schemas.microsoft.com/office/drawing/2014/main" val="3949090486"/>
                  </a:ext>
                </a:extLst>
              </a:tr>
              <a:tr h="351942">
                <a:tc>
                  <a:txBody>
                    <a:bodyPr/>
                    <a:lstStyle/>
                    <a:p>
                      <a:pPr algn="l" fontAlgn="b"/>
                      <a:r>
                        <a:rPr lang="en-US" sz="1000" b="0" i="0" u="none" strike="noStrike">
                          <a:solidFill>
                            <a:srgbClr val="000000"/>
                          </a:solidFill>
                          <a:effectLst/>
                          <a:latin typeface="Arial" panose="020B0604020202020204" pitchFamily="34" charset="0"/>
                        </a:rPr>
                        <a:t>Bentonville, AR</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$121,190</a:t>
                      </a:r>
                    </a:p>
                  </a:txBody>
                  <a:tcPr marL="6350" marR="6350" marT="12700" marB="12700" anchor="b"/>
                </a:tc>
                <a:extLst>
                  <a:ext uri="{0D108BD9-81ED-4DB2-BD59-A6C34878D82A}">
                    <a16:rowId xmlns:a16="http://schemas.microsoft.com/office/drawing/2014/main" val="4027040361"/>
                  </a:ext>
                </a:extLst>
              </a:tr>
              <a:tr h="351942">
                <a:tc>
                  <a:txBody>
                    <a:bodyPr/>
                    <a:lstStyle/>
                    <a:p>
                      <a:pPr algn="l" fontAlgn="b"/>
                      <a:r>
                        <a:rPr lang="en-US" sz="1000" b="0" i="0" u="none" strike="noStrike">
                          <a:solidFill>
                            <a:srgbClr val="000000"/>
                          </a:solidFill>
                          <a:effectLst/>
                          <a:latin typeface="Arial" panose="020B0604020202020204" pitchFamily="34" charset="0"/>
                        </a:rPr>
                        <a:t>Conway, AR</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$125,490</a:t>
                      </a:r>
                    </a:p>
                  </a:txBody>
                  <a:tcPr marL="6350" marR="6350" marT="12700" marB="12700" anchor="b"/>
                </a:tc>
                <a:extLst>
                  <a:ext uri="{0D108BD9-81ED-4DB2-BD59-A6C34878D82A}">
                    <a16:rowId xmlns:a16="http://schemas.microsoft.com/office/drawing/2014/main" val="3980147496"/>
                  </a:ext>
                </a:extLst>
              </a:tr>
              <a:tr h="351942">
                <a:tc>
                  <a:txBody>
                    <a:bodyPr/>
                    <a:lstStyle/>
                    <a:p>
                      <a:pPr algn="l" fontAlgn="b"/>
                      <a:r>
                        <a:rPr lang="en-US" sz="1000" b="0" i="0" u="none" strike="noStrike">
                          <a:solidFill>
                            <a:srgbClr val="000000"/>
                          </a:solidFill>
                          <a:effectLst/>
                          <a:latin typeface="Arial" panose="020B0604020202020204" pitchFamily="34" charset="0"/>
                        </a:rPr>
                        <a:t>Hot Springs, AR</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$76,460</a:t>
                      </a:r>
                    </a:p>
                  </a:txBody>
                  <a:tcPr marL="6350" marR="6350" marT="12700" marB="12700" anchor="b"/>
                </a:tc>
                <a:extLst>
                  <a:ext uri="{0D108BD9-81ED-4DB2-BD59-A6C34878D82A}">
                    <a16:rowId xmlns:a16="http://schemas.microsoft.com/office/drawing/2014/main" val="1212654765"/>
                  </a:ext>
                </a:extLst>
              </a:tr>
              <a:tr h="351942">
                <a:tc>
                  <a:txBody>
                    <a:bodyPr/>
                    <a:lstStyle/>
                    <a:p>
                      <a:pPr algn="l" fontAlgn="b"/>
                      <a:r>
                        <a:rPr lang="en-US" sz="1000" b="0" i="0" u="none" strike="noStrike">
                          <a:solidFill>
                            <a:srgbClr val="000000"/>
                          </a:solidFill>
                          <a:effectLst/>
                          <a:latin typeface="Arial" panose="020B0604020202020204" pitchFamily="34" charset="0"/>
                        </a:rPr>
                        <a:t>Little Rock, AR</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$245,540</a:t>
                      </a:r>
                    </a:p>
                  </a:txBody>
                  <a:tcPr marL="6350" marR="6350" marT="12700" marB="12700" anchor="b"/>
                </a:tc>
                <a:extLst>
                  <a:ext uri="{0D108BD9-81ED-4DB2-BD59-A6C34878D82A}">
                    <a16:rowId xmlns:a16="http://schemas.microsoft.com/office/drawing/2014/main" val="2210113074"/>
                  </a:ext>
                </a:extLst>
              </a:tr>
              <a:tr h="351942">
                <a:tc>
                  <a:txBody>
                    <a:bodyPr/>
                    <a:lstStyle/>
                    <a:p>
                      <a:pPr algn="l" fontAlgn="b"/>
                      <a:r>
                        <a:rPr lang="en-US" sz="1000" b="0" i="0" u="none" strike="noStrike">
                          <a:solidFill>
                            <a:srgbClr val="000000"/>
                          </a:solidFill>
                          <a:effectLst/>
                          <a:latin typeface="Arial" panose="020B0604020202020204" pitchFamily="34" charset="0"/>
                        </a:rPr>
                        <a:t>Globe, AZ</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$124,846</a:t>
                      </a:r>
                    </a:p>
                  </a:txBody>
                  <a:tcPr marL="6350" marR="6350" marT="12700" marB="12700" anchor="b"/>
                </a:tc>
                <a:extLst>
                  <a:ext uri="{0D108BD9-81ED-4DB2-BD59-A6C34878D82A}">
                    <a16:rowId xmlns:a16="http://schemas.microsoft.com/office/drawing/2014/main" val="3403527453"/>
                  </a:ext>
                </a:extLst>
              </a:tr>
              <a:tr h="351942">
                <a:tc>
                  <a:txBody>
                    <a:bodyPr/>
                    <a:lstStyle/>
                    <a:p>
                      <a:pPr algn="l" fontAlgn="b"/>
                      <a:r>
                        <a:rPr lang="en-US" sz="1000" b="0" i="0" u="none" strike="noStrike">
                          <a:solidFill>
                            <a:srgbClr val="000000"/>
                          </a:solidFill>
                          <a:effectLst/>
                          <a:latin typeface="Arial" panose="020B0604020202020204" pitchFamily="34" charset="0"/>
                        </a:rPr>
                        <a:t>Palo Alto, CA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$141,790</a:t>
                      </a:r>
                    </a:p>
                  </a:txBody>
                  <a:tcPr marL="6350" marR="6350" marT="12700" marB="12700" anchor="b"/>
                </a:tc>
                <a:extLst>
                  <a:ext uri="{0D108BD9-81ED-4DB2-BD59-A6C34878D82A}">
                    <a16:rowId xmlns:a16="http://schemas.microsoft.com/office/drawing/2014/main" val="719586272"/>
                  </a:ext>
                </a:extLst>
              </a:tr>
              <a:tr h="351942">
                <a:tc>
                  <a:txBody>
                    <a:bodyPr/>
                    <a:lstStyle/>
                    <a:p>
                      <a:pPr algn="l" fontAlgn="b"/>
                      <a:r>
                        <a:rPr lang="en-US" sz="1000" b="0" i="0" u="none" strike="noStrike">
                          <a:solidFill>
                            <a:srgbClr val="000000"/>
                          </a:solidFill>
                          <a:effectLst/>
                          <a:latin typeface="Arial" panose="020B0604020202020204" pitchFamily="34" charset="0"/>
                        </a:rPr>
                        <a:t>Pasadena, CA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$759,200</a:t>
                      </a:r>
                    </a:p>
                  </a:txBody>
                  <a:tcPr marL="6350" marR="6350" marT="12700" marB="12700" anchor="b"/>
                </a:tc>
                <a:extLst>
                  <a:ext uri="{0D108BD9-81ED-4DB2-BD59-A6C34878D82A}">
                    <a16:rowId xmlns:a16="http://schemas.microsoft.com/office/drawing/2014/main" val="2615567582"/>
                  </a:ext>
                </a:extLst>
              </a:tr>
              <a:tr h="351942">
                <a:tc>
                  <a:txBody>
                    <a:bodyPr/>
                    <a:lstStyle/>
                    <a:p>
                      <a:pPr algn="l" fontAlgn="b"/>
                      <a:r>
                        <a:rPr lang="en-US" sz="1000" b="0" i="0" u="none" strike="noStrike">
                          <a:solidFill>
                            <a:srgbClr val="000000"/>
                          </a:solidFill>
                          <a:effectLst/>
                          <a:latin typeface="Arial" panose="020B0604020202020204" pitchFamily="34" charset="0"/>
                        </a:rPr>
                        <a:t>Thousand Oaks, CA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$12,000,000</a:t>
                      </a:r>
                    </a:p>
                  </a:txBody>
                  <a:tcPr marL="6350" marR="6350" marT="12700" marB="12700" anchor="b"/>
                </a:tc>
                <a:extLst>
                  <a:ext uri="{0D108BD9-81ED-4DB2-BD59-A6C34878D82A}">
                    <a16:rowId xmlns:a16="http://schemas.microsoft.com/office/drawing/2014/main" val="1467838513"/>
                  </a:ext>
                </a:extLst>
              </a:tr>
              <a:tr h="351942">
                <a:tc>
                  <a:txBody>
                    <a:bodyPr/>
                    <a:lstStyle/>
                    <a:p>
                      <a:pPr algn="l" fontAlgn="b"/>
                      <a:r>
                        <a:rPr lang="en-US" sz="1000" b="0" i="0" u="none" strike="noStrike">
                          <a:solidFill>
                            <a:srgbClr val="000000"/>
                          </a:solidFill>
                          <a:effectLst/>
                          <a:latin typeface="Arial" panose="020B0604020202020204" pitchFamily="34" charset="0"/>
                        </a:rPr>
                        <a:t>Arvada, CO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$163,520</a:t>
                      </a:r>
                    </a:p>
                  </a:txBody>
                  <a:tcPr marL="6350" marR="6350" marT="12700" marB="12700" anchor="b"/>
                </a:tc>
                <a:extLst>
                  <a:ext uri="{0D108BD9-81ED-4DB2-BD59-A6C34878D82A}">
                    <a16:rowId xmlns:a16="http://schemas.microsoft.com/office/drawing/2014/main" val="323335302"/>
                  </a:ext>
                </a:extLst>
              </a:tr>
              <a:tr h="351942">
                <a:tc>
                  <a:txBody>
                    <a:bodyPr/>
                    <a:lstStyle/>
                    <a:p>
                      <a:pPr algn="l" fontAlgn="b"/>
                      <a:r>
                        <a:rPr lang="en-US" sz="1000" b="0" i="0" u="none" strike="noStrike">
                          <a:solidFill>
                            <a:srgbClr val="000000"/>
                          </a:solidFill>
                          <a:effectLst/>
                          <a:latin typeface="Arial" panose="020B0604020202020204" pitchFamily="34" charset="0"/>
                        </a:rPr>
                        <a:t>Pueblo, CO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$161,870</a:t>
                      </a:r>
                    </a:p>
                  </a:txBody>
                  <a:tcPr marL="6350" marR="6350" marT="12700" marB="12700" anchor="b"/>
                </a:tc>
                <a:extLst>
                  <a:ext uri="{0D108BD9-81ED-4DB2-BD59-A6C34878D82A}">
                    <a16:rowId xmlns:a16="http://schemas.microsoft.com/office/drawing/2014/main" val="3084293650"/>
                  </a:ext>
                </a:extLst>
              </a:tr>
              <a:tr h="351942">
                <a:tc>
                  <a:txBody>
                    <a:bodyPr/>
                    <a:lstStyle/>
                    <a:p>
                      <a:pPr algn="l" fontAlgn="b"/>
                      <a:r>
                        <a:rPr lang="en-US" sz="1000" b="0" i="0" u="none" strike="noStrike">
                          <a:solidFill>
                            <a:srgbClr val="000000"/>
                          </a:solidFill>
                          <a:effectLst/>
                          <a:latin typeface="Arial" panose="020B0604020202020204" pitchFamily="34" charset="0"/>
                        </a:rPr>
                        <a:t>Woodland Park, CO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$220,000</a:t>
                      </a:r>
                    </a:p>
                  </a:txBody>
                  <a:tcPr marL="6350" marR="6350" marT="12700" marB="12700" anchor="b"/>
                </a:tc>
                <a:extLst>
                  <a:ext uri="{0D108BD9-81ED-4DB2-BD59-A6C34878D82A}">
                    <a16:rowId xmlns:a16="http://schemas.microsoft.com/office/drawing/2014/main" val="2259302942"/>
                  </a:ext>
                </a:extLst>
              </a:tr>
              <a:tr h="351942">
                <a:tc>
                  <a:txBody>
                    <a:bodyPr/>
                    <a:lstStyle/>
                    <a:p>
                      <a:pPr algn="l" fontAlgn="b"/>
                      <a:r>
                        <a:rPr lang="en-US" sz="1000" b="0" i="0" u="none" strike="noStrike">
                          <a:solidFill>
                            <a:srgbClr val="000000"/>
                          </a:solidFill>
                          <a:effectLst/>
                          <a:latin typeface="Arial" panose="020B0604020202020204" pitchFamily="34" charset="0"/>
                        </a:rPr>
                        <a:t>West Palm Beach, FL</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$174,630</a:t>
                      </a:r>
                    </a:p>
                  </a:txBody>
                  <a:tcPr marL="6350" marR="6350" marT="12700" marB="12700" anchor="b"/>
                </a:tc>
                <a:extLst>
                  <a:ext uri="{0D108BD9-81ED-4DB2-BD59-A6C34878D82A}">
                    <a16:rowId xmlns:a16="http://schemas.microsoft.com/office/drawing/2014/main" val="357330350"/>
                  </a:ext>
                </a:extLst>
              </a:tr>
            </a:tbl>
          </a:graphicData>
        </a:graphic>
      </p:graphicFrame>
      <p:graphicFrame>
        <p:nvGraphicFramePr>
          <p:cNvPr id="3" name="Table 2">
            <a:extLst>
              <a:ext uri="{FF2B5EF4-FFF2-40B4-BE49-F238E27FC236}">
                <a16:creationId xmlns:a16="http://schemas.microsoft.com/office/drawing/2014/main" id="{B2D3C288-F071-1463-7A42-BC14607466BA}"/>
              </a:ext>
            </a:extLst>
          </p:cNvPr>
          <p:cNvGraphicFramePr>
            <a:graphicFrameLocks noGrp="1"/>
          </p:cNvGraphicFramePr>
          <p:nvPr/>
        </p:nvGraphicFramePr>
        <p:xfrm>
          <a:off x="2235582" y="888217"/>
          <a:ext cx="1628991" cy="5279130"/>
        </p:xfrm>
        <a:graphic>
          <a:graphicData uri="http://schemas.openxmlformats.org/drawingml/2006/table">
            <a:tbl>
              <a:tblPr firstRow="1" bandRow="1">
                <a:tableStyleId>{00A15C55-8517-42AA-B614-E9B94910E393}</a:tableStyleId>
              </a:tblPr>
              <a:tblGrid>
                <a:gridCol w="813258">
                  <a:extLst>
                    <a:ext uri="{9D8B030D-6E8A-4147-A177-3AD203B41FA5}">
                      <a16:colId xmlns:a16="http://schemas.microsoft.com/office/drawing/2014/main" val="2354488659"/>
                    </a:ext>
                  </a:extLst>
                </a:gridCol>
                <a:gridCol w="815733">
                  <a:extLst>
                    <a:ext uri="{9D8B030D-6E8A-4147-A177-3AD203B41FA5}">
                      <a16:colId xmlns:a16="http://schemas.microsoft.com/office/drawing/2014/main" val="2950522687"/>
                    </a:ext>
                  </a:extLst>
                </a:gridCol>
              </a:tblGrid>
              <a:tr h="351942">
                <a:tc>
                  <a:txBody>
                    <a:bodyPr/>
                    <a:lstStyle/>
                    <a:p>
                      <a:pPr algn="l" fontAlgn="b"/>
                      <a:r>
                        <a:rPr lang="en-US" sz="1000" b="0" i="0" u="none" strike="noStrike">
                          <a:solidFill>
                            <a:srgbClr val="000000"/>
                          </a:solidFill>
                          <a:effectLst/>
                          <a:latin typeface="Arial" panose="020B0604020202020204" pitchFamily="34" charset="0"/>
                        </a:rPr>
                        <a:t>Cedartown, GA</a:t>
                      </a:r>
                    </a:p>
                  </a:txBody>
                  <a:tcPr marL="6350" marR="6350" marT="12700" marB="12700" anchor="b">
                    <a:solidFill>
                      <a:srgbClr val="FFF4E7"/>
                    </a:solidFill>
                  </a:tcPr>
                </a:tc>
                <a:tc>
                  <a:txBody>
                    <a:bodyPr/>
                    <a:lstStyle/>
                    <a:p>
                      <a:pPr algn="r" fontAlgn="b"/>
                      <a:r>
                        <a:rPr lang="en-US" sz="1000" b="0" i="0" u="none" strike="noStrike">
                          <a:solidFill>
                            <a:srgbClr val="000000"/>
                          </a:solidFill>
                          <a:effectLst/>
                          <a:latin typeface="Arial" panose="020B0604020202020204" pitchFamily="34" charset="0"/>
                        </a:rPr>
                        <a:t>$160,000</a:t>
                      </a:r>
                    </a:p>
                  </a:txBody>
                  <a:tcPr marL="6350" marR="6350" marT="12700" marB="12700" anchor="b">
                    <a:solidFill>
                      <a:srgbClr val="FFF4E7"/>
                    </a:solidFill>
                  </a:tcPr>
                </a:tc>
                <a:extLst>
                  <a:ext uri="{0D108BD9-81ED-4DB2-BD59-A6C34878D82A}">
                    <a16:rowId xmlns:a16="http://schemas.microsoft.com/office/drawing/2014/main" val="1775950486"/>
                  </a:ext>
                </a:extLst>
              </a:tr>
              <a:tr h="351942">
                <a:tc>
                  <a:txBody>
                    <a:bodyPr/>
                    <a:lstStyle/>
                    <a:p>
                      <a:pPr algn="l" fontAlgn="b"/>
                      <a:r>
                        <a:rPr lang="en-US" sz="1000" b="0" i="0" u="none" strike="noStrike">
                          <a:solidFill>
                            <a:srgbClr val="000000"/>
                          </a:solidFill>
                          <a:effectLst/>
                          <a:latin typeface="Arial" panose="020B0604020202020204" pitchFamily="34" charset="0"/>
                        </a:rPr>
                        <a:t>Clarkston, GA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$1,000,000</a:t>
                      </a:r>
                    </a:p>
                  </a:txBody>
                  <a:tcPr marL="6350" marR="6350" marT="12700" marB="12700" anchor="b"/>
                </a:tc>
                <a:extLst>
                  <a:ext uri="{0D108BD9-81ED-4DB2-BD59-A6C34878D82A}">
                    <a16:rowId xmlns:a16="http://schemas.microsoft.com/office/drawing/2014/main" val="3037719797"/>
                  </a:ext>
                </a:extLst>
              </a:tr>
              <a:tr h="351942">
                <a:tc>
                  <a:txBody>
                    <a:bodyPr/>
                    <a:lstStyle/>
                    <a:p>
                      <a:pPr algn="l" fontAlgn="b"/>
                      <a:r>
                        <a:rPr lang="en-US" sz="1000" b="0" i="0" u="none" strike="noStrike">
                          <a:solidFill>
                            <a:srgbClr val="000000"/>
                          </a:solidFill>
                          <a:effectLst/>
                          <a:latin typeface="Arial" panose="020B0604020202020204" pitchFamily="34" charset="0"/>
                        </a:rPr>
                        <a:t>Rome, GA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$76,460</a:t>
                      </a:r>
                    </a:p>
                  </a:txBody>
                  <a:tcPr marL="6350" marR="6350" marT="12700" marB="12700" anchor="b"/>
                </a:tc>
                <a:extLst>
                  <a:ext uri="{0D108BD9-81ED-4DB2-BD59-A6C34878D82A}">
                    <a16:rowId xmlns:a16="http://schemas.microsoft.com/office/drawing/2014/main" val="3949090486"/>
                  </a:ext>
                </a:extLst>
              </a:tr>
              <a:tr h="351942">
                <a:tc>
                  <a:txBody>
                    <a:bodyPr/>
                    <a:lstStyle/>
                    <a:p>
                      <a:pPr algn="l" fontAlgn="b"/>
                      <a:r>
                        <a:rPr lang="en-US" sz="1000" b="0" i="0" u="none" strike="noStrike">
                          <a:solidFill>
                            <a:srgbClr val="000000"/>
                          </a:solidFill>
                          <a:effectLst/>
                          <a:latin typeface="Arial" panose="020B0604020202020204" pitchFamily="34" charset="0"/>
                        </a:rPr>
                        <a:t>Sandy Springs, GA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$166,910</a:t>
                      </a:r>
                    </a:p>
                  </a:txBody>
                  <a:tcPr marL="6350" marR="6350" marT="12700" marB="12700" anchor="b"/>
                </a:tc>
                <a:extLst>
                  <a:ext uri="{0D108BD9-81ED-4DB2-BD59-A6C34878D82A}">
                    <a16:rowId xmlns:a16="http://schemas.microsoft.com/office/drawing/2014/main" val="4027040361"/>
                  </a:ext>
                </a:extLst>
              </a:tr>
              <a:tr h="351942">
                <a:tc>
                  <a:txBody>
                    <a:bodyPr/>
                    <a:lstStyle/>
                    <a:p>
                      <a:pPr algn="l" fontAlgn="b"/>
                      <a:r>
                        <a:rPr lang="en-US" sz="1000" b="0" i="0" u="none" strike="noStrike">
                          <a:solidFill>
                            <a:srgbClr val="000000"/>
                          </a:solidFill>
                          <a:effectLst/>
                          <a:latin typeface="Arial" panose="020B0604020202020204" pitchFamily="34" charset="0"/>
                        </a:rPr>
                        <a:t>Savannah, GA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$1,800,000</a:t>
                      </a:r>
                    </a:p>
                  </a:txBody>
                  <a:tcPr marL="6350" marR="6350" marT="12700" marB="12700" anchor="b"/>
                </a:tc>
                <a:extLst>
                  <a:ext uri="{0D108BD9-81ED-4DB2-BD59-A6C34878D82A}">
                    <a16:rowId xmlns:a16="http://schemas.microsoft.com/office/drawing/2014/main" val="3980147496"/>
                  </a:ext>
                </a:extLst>
              </a:tr>
              <a:tr h="351942">
                <a:tc>
                  <a:txBody>
                    <a:bodyPr/>
                    <a:lstStyle/>
                    <a:p>
                      <a:pPr algn="l" fontAlgn="b"/>
                      <a:r>
                        <a:rPr lang="en-US" sz="1000" b="0" i="0" u="none" strike="noStrike">
                          <a:solidFill>
                            <a:srgbClr val="000000"/>
                          </a:solidFill>
                          <a:effectLst/>
                          <a:latin typeface="Arial" panose="020B0604020202020204" pitchFamily="34" charset="0"/>
                        </a:rPr>
                        <a:t>Thomasville, GA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$175,000</a:t>
                      </a:r>
                    </a:p>
                  </a:txBody>
                  <a:tcPr marL="6350" marR="6350" marT="12700" marB="12700" anchor="b"/>
                </a:tc>
                <a:extLst>
                  <a:ext uri="{0D108BD9-81ED-4DB2-BD59-A6C34878D82A}">
                    <a16:rowId xmlns:a16="http://schemas.microsoft.com/office/drawing/2014/main" val="1212654765"/>
                  </a:ext>
                </a:extLst>
              </a:tr>
              <a:tr h="351942">
                <a:tc>
                  <a:txBody>
                    <a:bodyPr/>
                    <a:lstStyle/>
                    <a:p>
                      <a:pPr algn="l" fontAlgn="b"/>
                      <a:r>
                        <a:rPr lang="en-US" sz="1000" b="0" i="0" u="none" strike="noStrike">
                          <a:solidFill>
                            <a:srgbClr val="000000"/>
                          </a:solidFill>
                          <a:effectLst/>
                          <a:latin typeface="Arial" panose="020B0604020202020204" pitchFamily="34" charset="0"/>
                        </a:rPr>
                        <a:t>Woodstock, GA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$76,200</a:t>
                      </a:r>
                    </a:p>
                  </a:txBody>
                  <a:tcPr marL="6350" marR="6350" marT="12700" marB="12700" anchor="b"/>
                </a:tc>
                <a:extLst>
                  <a:ext uri="{0D108BD9-81ED-4DB2-BD59-A6C34878D82A}">
                    <a16:rowId xmlns:a16="http://schemas.microsoft.com/office/drawing/2014/main" val="2210113074"/>
                  </a:ext>
                </a:extLst>
              </a:tr>
              <a:tr h="351942">
                <a:tc>
                  <a:txBody>
                    <a:bodyPr/>
                    <a:lstStyle/>
                    <a:p>
                      <a:pPr algn="l" fontAlgn="b"/>
                      <a:r>
                        <a:rPr lang="en-US" sz="1000" b="0" i="0" u="none" strike="noStrike">
                          <a:solidFill>
                            <a:srgbClr val="000000"/>
                          </a:solidFill>
                          <a:effectLst/>
                          <a:latin typeface="Arial" panose="020B0604020202020204" pitchFamily="34" charset="0"/>
                        </a:rPr>
                        <a:t>Dubuque, IA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$2,000,000</a:t>
                      </a:r>
                    </a:p>
                  </a:txBody>
                  <a:tcPr marL="6350" marR="6350" marT="12700" marB="12700" anchor="b"/>
                </a:tc>
                <a:extLst>
                  <a:ext uri="{0D108BD9-81ED-4DB2-BD59-A6C34878D82A}">
                    <a16:rowId xmlns:a16="http://schemas.microsoft.com/office/drawing/2014/main" val="3403527453"/>
                  </a:ext>
                </a:extLst>
              </a:tr>
              <a:tr h="351942">
                <a:tc>
                  <a:txBody>
                    <a:bodyPr/>
                    <a:lstStyle/>
                    <a:p>
                      <a:pPr algn="l" fontAlgn="b"/>
                      <a:r>
                        <a:rPr lang="en-US" sz="1000" b="0" i="0" u="none" strike="noStrike">
                          <a:solidFill>
                            <a:srgbClr val="000000"/>
                          </a:solidFill>
                          <a:effectLst/>
                          <a:latin typeface="Arial" panose="020B0604020202020204" pitchFamily="34" charset="0"/>
                        </a:rPr>
                        <a:t>Waterloo, IA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$750,000</a:t>
                      </a:r>
                    </a:p>
                  </a:txBody>
                  <a:tcPr marL="6350" marR="6350" marT="12700" marB="12700" anchor="b"/>
                </a:tc>
                <a:extLst>
                  <a:ext uri="{0D108BD9-81ED-4DB2-BD59-A6C34878D82A}">
                    <a16:rowId xmlns:a16="http://schemas.microsoft.com/office/drawing/2014/main" val="719586272"/>
                  </a:ext>
                </a:extLst>
              </a:tr>
              <a:tr h="351942">
                <a:tc>
                  <a:txBody>
                    <a:bodyPr/>
                    <a:lstStyle/>
                    <a:p>
                      <a:pPr algn="l" fontAlgn="b"/>
                      <a:r>
                        <a:rPr lang="en-US" sz="1000" b="0" i="0" u="none" strike="noStrike">
                          <a:solidFill>
                            <a:srgbClr val="000000"/>
                          </a:solidFill>
                          <a:effectLst/>
                          <a:latin typeface="Arial" panose="020B0604020202020204" pitchFamily="34" charset="0"/>
                        </a:rPr>
                        <a:t>Rexburg, ID</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$2,000,000</a:t>
                      </a:r>
                    </a:p>
                  </a:txBody>
                  <a:tcPr marL="6350" marR="6350" marT="12700" marB="12700" anchor="b"/>
                </a:tc>
                <a:extLst>
                  <a:ext uri="{0D108BD9-81ED-4DB2-BD59-A6C34878D82A}">
                    <a16:rowId xmlns:a16="http://schemas.microsoft.com/office/drawing/2014/main" val="2615567582"/>
                  </a:ext>
                </a:extLst>
              </a:tr>
              <a:tr h="351942">
                <a:tc>
                  <a:txBody>
                    <a:bodyPr/>
                    <a:lstStyle/>
                    <a:p>
                      <a:pPr algn="l" fontAlgn="b"/>
                      <a:r>
                        <a:rPr lang="en-US" sz="1000" b="0" i="0" u="none" strike="noStrike">
                          <a:solidFill>
                            <a:srgbClr val="000000"/>
                          </a:solidFill>
                          <a:effectLst/>
                          <a:latin typeface="Arial" panose="020B0604020202020204" pitchFamily="34" charset="0"/>
                        </a:rPr>
                        <a:t>Pocatello, ID</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$8,500,000</a:t>
                      </a:r>
                    </a:p>
                  </a:txBody>
                  <a:tcPr marL="6350" marR="6350" marT="12700" marB="12700" anchor="b"/>
                </a:tc>
                <a:extLst>
                  <a:ext uri="{0D108BD9-81ED-4DB2-BD59-A6C34878D82A}">
                    <a16:rowId xmlns:a16="http://schemas.microsoft.com/office/drawing/2014/main" val="1467838513"/>
                  </a:ext>
                </a:extLst>
              </a:tr>
              <a:tr h="351942">
                <a:tc>
                  <a:txBody>
                    <a:bodyPr/>
                    <a:lstStyle/>
                    <a:p>
                      <a:pPr algn="l" fontAlgn="b"/>
                      <a:r>
                        <a:rPr lang="en-US" sz="1000" b="0" i="0" u="none" strike="noStrike">
                          <a:solidFill>
                            <a:srgbClr val="000000"/>
                          </a:solidFill>
                          <a:effectLst/>
                          <a:latin typeface="Arial" panose="020B0604020202020204" pitchFamily="34" charset="0"/>
                        </a:rPr>
                        <a:t>East St. Louis, IL</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$218,880</a:t>
                      </a:r>
                    </a:p>
                  </a:txBody>
                  <a:tcPr marL="6350" marR="6350" marT="12700" marB="12700" anchor="b"/>
                </a:tc>
                <a:extLst>
                  <a:ext uri="{0D108BD9-81ED-4DB2-BD59-A6C34878D82A}">
                    <a16:rowId xmlns:a16="http://schemas.microsoft.com/office/drawing/2014/main" val="323335302"/>
                  </a:ext>
                </a:extLst>
              </a:tr>
              <a:tr h="351942">
                <a:tc>
                  <a:txBody>
                    <a:bodyPr/>
                    <a:lstStyle/>
                    <a:p>
                      <a:pPr algn="l" fontAlgn="b"/>
                      <a:r>
                        <a:rPr lang="en-US" sz="1000" b="0" i="0" u="none" strike="noStrike">
                          <a:solidFill>
                            <a:srgbClr val="000000"/>
                          </a:solidFill>
                          <a:effectLst/>
                          <a:latin typeface="Arial" panose="020B0604020202020204" pitchFamily="34" charset="0"/>
                        </a:rPr>
                        <a:t>Gary, IN</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$129,280</a:t>
                      </a:r>
                    </a:p>
                  </a:txBody>
                  <a:tcPr marL="6350" marR="6350" marT="12700" marB="12700" anchor="b"/>
                </a:tc>
                <a:extLst>
                  <a:ext uri="{0D108BD9-81ED-4DB2-BD59-A6C34878D82A}">
                    <a16:rowId xmlns:a16="http://schemas.microsoft.com/office/drawing/2014/main" val="3084293650"/>
                  </a:ext>
                </a:extLst>
              </a:tr>
              <a:tr h="351942">
                <a:tc>
                  <a:txBody>
                    <a:bodyPr/>
                    <a:lstStyle/>
                    <a:p>
                      <a:pPr algn="l" fontAlgn="b"/>
                      <a:r>
                        <a:rPr lang="en-US" sz="1000" b="0" i="0" u="none" strike="noStrike">
                          <a:solidFill>
                            <a:srgbClr val="000000"/>
                          </a:solidFill>
                          <a:effectLst/>
                          <a:latin typeface="Arial" panose="020B0604020202020204" pitchFamily="34" charset="0"/>
                        </a:rPr>
                        <a:t>South Bend, IN</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$157,480</a:t>
                      </a:r>
                    </a:p>
                  </a:txBody>
                  <a:tcPr marL="6350" marR="6350" marT="12700" marB="12700" anchor="b"/>
                </a:tc>
                <a:extLst>
                  <a:ext uri="{0D108BD9-81ED-4DB2-BD59-A6C34878D82A}">
                    <a16:rowId xmlns:a16="http://schemas.microsoft.com/office/drawing/2014/main" val="2259302942"/>
                  </a:ext>
                </a:extLst>
              </a:tr>
              <a:tr h="351942">
                <a:tc>
                  <a:txBody>
                    <a:bodyPr/>
                    <a:lstStyle/>
                    <a:p>
                      <a:pPr algn="l" fontAlgn="b"/>
                      <a:r>
                        <a:rPr lang="en-US" sz="1000" b="0" i="0" u="none" strike="noStrike">
                          <a:solidFill>
                            <a:srgbClr val="000000"/>
                          </a:solidFill>
                          <a:effectLst/>
                          <a:latin typeface="Arial" panose="020B0604020202020204" pitchFamily="34" charset="0"/>
                        </a:rPr>
                        <a:t>Mission, KS</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$160,000</a:t>
                      </a:r>
                    </a:p>
                  </a:txBody>
                  <a:tcPr marL="6350" marR="6350" marT="12700" marB="12700" anchor="b"/>
                </a:tc>
                <a:extLst>
                  <a:ext uri="{0D108BD9-81ED-4DB2-BD59-A6C34878D82A}">
                    <a16:rowId xmlns:a16="http://schemas.microsoft.com/office/drawing/2014/main" val="357330350"/>
                  </a:ext>
                </a:extLst>
              </a:tr>
            </a:tbl>
          </a:graphicData>
        </a:graphic>
      </p:graphicFrame>
      <p:graphicFrame>
        <p:nvGraphicFramePr>
          <p:cNvPr id="4" name="Table 3">
            <a:extLst>
              <a:ext uri="{FF2B5EF4-FFF2-40B4-BE49-F238E27FC236}">
                <a16:creationId xmlns:a16="http://schemas.microsoft.com/office/drawing/2014/main" id="{4751A526-182A-E4CB-BEA2-3945632E5B82}"/>
              </a:ext>
            </a:extLst>
          </p:cNvPr>
          <p:cNvGraphicFramePr>
            <a:graphicFrameLocks noGrp="1"/>
          </p:cNvGraphicFramePr>
          <p:nvPr/>
        </p:nvGraphicFramePr>
        <p:xfrm>
          <a:off x="4006228" y="888217"/>
          <a:ext cx="1628991" cy="5279130"/>
        </p:xfrm>
        <a:graphic>
          <a:graphicData uri="http://schemas.openxmlformats.org/drawingml/2006/table">
            <a:tbl>
              <a:tblPr firstRow="1" bandRow="1">
                <a:tableStyleId>{00A15C55-8517-42AA-B614-E9B94910E393}</a:tableStyleId>
              </a:tblPr>
              <a:tblGrid>
                <a:gridCol w="813258">
                  <a:extLst>
                    <a:ext uri="{9D8B030D-6E8A-4147-A177-3AD203B41FA5}">
                      <a16:colId xmlns:a16="http://schemas.microsoft.com/office/drawing/2014/main" val="2354488659"/>
                    </a:ext>
                  </a:extLst>
                </a:gridCol>
                <a:gridCol w="815733">
                  <a:extLst>
                    <a:ext uri="{9D8B030D-6E8A-4147-A177-3AD203B41FA5}">
                      <a16:colId xmlns:a16="http://schemas.microsoft.com/office/drawing/2014/main" val="2950522687"/>
                    </a:ext>
                  </a:extLst>
                </a:gridCol>
              </a:tblGrid>
              <a:tr h="351942">
                <a:tc>
                  <a:txBody>
                    <a:bodyPr/>
                    <a:lstStyle/>
                    <a:p>
                      <a:pPr algn="l" fontAlgn="b"/>
                      <a:r>
                        <a:rPr lang="en-US" sz="1000" b="0" i="0" u="none" strike="noStrike">
                          <a:solidFill>
                            <a:srgbClr val="000000"/>
                          </a:solidFill>
                          <a:effectLst/>
                          <a:latin typeface="Arial" panose="020B0604020202020204" pitchFamily="34" charset="0"/>
                        </a:rPr>
                        <a:t>Amherst, MA</a:t>
                      </a:r>
                    </a:p>
                  </a:txBody>
                  <a:tcPr marL="6350" marR="6350" marT="12700" marB="12700" anchor="b">
                    <a:solidFill>
                      <a:srgbClr val="FFF4E7"/>
                    </a:solidFill>
                  </a:tcPr>
                </a:tc>
                <a:tc>
                  <a:txBody>
                    <a:bodyPr/>
                    <a:lstStyle/>
                    <a:p>
                      <a:pPr algn="r" fontAlgn="b"/>
                      <a:r>
                        <a:rPr lang="en-US" sz="1000" b="0" i="0" u="none" strike="noStrike">
                          <a:solidFill>
                            <a:srgbClr val="000000"/>
                          </a:solidFill>
                          <a:effectLst/>
                          <a:latin typeface="Arial" panose="020B0604020202020204" pitchFamily="34" charset="0"/>
                        </a:rPr>
                        <a:t>$76,440</a:t>
                      </a:r>
                    </a:p>
                  </a:txBody>
                  <a:tcPr marL="6350" marR="6350" marT="12700" marB="12700" anchor="b">
                    <a:solidFill>
                      <a:srgbClr val="FFF4E7"/>
                    </a:solidFill>
                  </a:tcPr>
                </a:tc>
                <a:extLst>
                  <a:ext uri="{0D108BD9-81ED-4DB2-BD59-A6C34878D82A}">
                    <a16:rowId xmlns:a16="http://schemas.microsoft.com/office/drawing/2014/main" val="1775950486"/>
                  </a:ext>
                </a:extLst>
              </a:tr>
              <a:tr h="351942">
                <a:tc>
                  <a:txBody>
                    <a:bodyPr/>
                    <a:lstStyle/>
                    <a:p>
                      <a:pPr algn="l" fontAlgn="b"/>
                      <a:r>
                        <a:rPr lang="en-US" sz="1000" b="0" i="0" u="none" strike="noStrike">
                          <a:solidFill>
                            <a:srgbClr val="000000"/>
                          </a:solidFill>
                          <a:effectLst/>
                          <a:latin typeface="Arial" panose="020B0604020202020204" pitchFamily="34" charset="0"/>
                        </a:rPr>
                        <a:t>Chelsea, MA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$280,000</a:t>
                      </a:r>
                    </a:p>
                  </a:txBody>
                  <a:tcPr marL="6350" marR="6350" marT="12700" marB="12700" anchor="b"/>
                </a:tc>
                <a:extLst>
                  <a:ext uri="{0D108BD9-81ED-4DB2-BD59-A6C34878D82A}">
                    <a16:rowId xmlns:a16="http://schemas.microsoft.com/office/drawing/2014/main" val="3037719797"/>
                  </a:ext>
                </a:extLst>
              </a:tr>
              <a:tr h="351942">
                <a:tc>
                  <a:txBody>
                    <a:bodyPr/>
                    <a:lstStyle/>
                    <a:p>
                      <a:pPr algn="l" fontAlgn="b"/>
                      <a:r>
                        <a:rPr lang="en-US" sz="1000" b="0" i="0" u="none" strike="noStrike">
                          <a:solidFill>
                            <a:srgbClr val="000000"/>
                          </a:solidFill>
                          <a:effectLst/>
                          <a:latin typeface="Arial" panose="020B0604020202020204" pitchFamily="34" charset="0"/>
                        </a:rPr>
                        <a:t>Gaithersburg, MD</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$360,000</a:t>
                      </a:r>
                    </a:p>
                  </a:txBody>
                  <a:tcPr marL="6350" marR="6350" marT="12700" marB="12700" anchor="b"/>
                </a:tc>
                <a:extLst>
                  <a:ext uri="{0D108BD9-81ED-4DB2-BD59-A6C34878D82A}">
                    <a16:rowId xmlns:a16="http://schemas.microsoft.com/office/drawing/2014/main" val="3949090486"/>
                  </a:ext>
                </a:extLst>
              </a:tr>
              <a:tr h="351942">
                <a:tc>
                  <a:txBody>
                    <a:bodyPr/>
                    <a:lstStyle/>
                    <a:p>
                      <a:pPr algn="l" fontAlgn="b"/>
                      <a:r>
                        <a:rPr lang="en-US" sz="1000" b="0" i="0" u="none" strike="noStrike">
                          <a:solidFill>
                            <a:srgbClr val="000000"/>
                          </a:solidFill>
                          <a:effectLst/>
                          <a:latin typeface="Arial" panose="020B0604020202020204" pitchFamily="34" charset="0"/>
                        </a:rPr>
                        <a:t>Brentwood, MD</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$160,000</a:t>
                      </a:r>
                    </a:p>
                  </a:txBody>
                  <a:tcPr marL="6350" marR="6350" marT="12700" marB="12700" anchor="b"/>
                </a:tc>
                <a:extLst>
                  <a:ext uri="{0D108BD9-81ED-4DB2-BD59-A6C34878D82A}">
                    <a16:rowId xmlns:a16="http://schemas.microsoft.com/office/drawing/2014/main" val="4027040361"/>
                  </a:ext>
                </a:extLst>
              </a:tr>
              <a:tr h="351942">
                <a:tc>
                  <a:txBody>
                    <a:bodyPr/>
                    <a:lstStyle/>
                    <a:p>
                      <a:pPr algn="l" fontAlgn="b"/>
                      <a:r>
                        <a:rPr lang="en-US" sz="1000" b="0" i="0" u="none" strike="noStrike">
                          <a:solidFill>
                            <a:srgbClr val="000000"/>
                          </a:solidFill>
                          <a:effectLst/>
                          <a:latin typeface="Arial" panose="020B0604020202020204" pitchFamily="34" charset="0"/>
                        </a:rPr>
                        <a:t>Mount Rainier, MD</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$9,764,000</a:t>
                      </a:r>
                    </a:p>
                  </a:txBody>
                  <a:tcPr marL="6350" marR="6350" marT="12700" marB="12700" anchor="b"/>
                </a:tc>
                <a:extLst>
                  <a:ext uri="{0D108BD9-81ED-4DB2-BD59-A6C34878D82A}">
                    <a16:rowId xmlns:a16="http://schemas.microsoft.com/office/drawing/2014/main" val="3980147496"/>
                  </a:ext>
                </a:extLst>
              </a:tr>
              <a:tr h="351942">
                <a:tc>
                  <a:txBody>
                    <a:bodyPr/>
                    <a:lstStyle/>
                    <a:p>
                      <a:pPr algn="l" fontAlgn="b"/>
                      <a:r>
                        <a:rPr lang="en-US" sz="1000" b="0" i="0" u="none" strike="noStrike">
                          <a:solidFill>
                            <a:srgbClr val="000000"/>
                          </a:solidFill>
                          <a:effectLst/>
                          <a:latin typeface="Arial" panose="020B0604020202020204" pitchFamily="34" charset="0"/>
                        </a:rPr>
                        <a:t>Sykesville, MD</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$160,000</a:t>
                      </a:r>
                    </a:p>
                  </a:txBody>
                  <a:tcPr marL="6350" marR="6350" marT="12700" marB="12700" anchor="b"/>
                </a:tc>
                <a:extLst>
                  <a:ext uri="{0D108BD9-81ED-4DB2-BD59-A6C34878D82A}">
                    <a16:rowId xmlns:a16="http://schemas.microsoft.com/office/drawing/2014/main" val="1212654765"/>
                  </a:ext>
                </a:extLst>
              </a:tr>
              <a:tr h="351942">
                <a:tc>
                  <a:txBody>
                    <a:bodyPr/>
                    <a:lstStyle/>
                    <a:p>
                      <a:pPr algn="l" fontAlgn="b"/>
                      <a:r>
                        <a:rPr lang="en-US" sz="1000" b="0" i="0" u="none" strike="noStrike">
                          <a:solidFill>
                            <a:srgbClr val="000000"/>
                          </a:solidFill>
                          <a:effectLst/>
                          <a:latin typeface="Arial" panose="020B0604020202020204" pitchFamily="34" charset="0"/>
                        </a:rPr>
                        <a:t>Dearborn, MI</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$24,894,430</a:t>
                      </a:r>
                    </a:p>
                  </a:txBody>
                  <a:tcPr marL="6350" marR="6350" marT="12700" marB="12700" anchor="b"/>
                </a:tc>
                <a:extLst>
                  <a:ext uri="{0D108BD9-81ED-4DB2-BD59-A6C34878D82A}">
                    <a16:rowId xmlns:a16="http://schemas.microsoft.com/office/drawing/2014/main" val="2210113074"/>
                  </a:ext>
                </a:extLst>
              </a:tr>
              <a:tr h="351942">
                <a:tc>
                  <a:txBody>
                    <a:bodyPr/>
                    <a:lstStyle/>
                    <a:p>
                      <a:pPr algn="l" fontAlgn="b"/>
                      <a:r>
                        <a:rPr lang="en-US" sz="1000" b="0" i="0" u="none" strike="noStrike">
                          <a:solidFill>
                            <a:srgbClr val="000000"/>
                          </a:solidFill>
                          <a:effectLst/>
                          <a:latin typeface="Arial" panose="020B0604020202020204" pitchFamily="34" charset="0"/>
                        </a:rPr>
                        <a:t>Meridian, MI</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$76,480</a:t>
                      </a:r>
                    </a:p>
                  </a:txBody>
                  <a:tcPr marL="6350" marR="6350" marT="12700" marB="12700" anchor="b"/>
                </a:tc>
                <a:extLst>
                  <a:ext uri="{0D108BD9-81ED-4DB2-BD59-A6C34878D82A}">
                    <a16:rowId xmlns:a16="http://schemas.microsoft.com/office/drawing/2014/main" val="3403527453"/>
                  </a:ext>
                </a:extLst>
              </a:tr>
              <a:tr h="351942">
                <a:tc>
                  <a:txBody>
                    <a:bodyPr/>
                    <a:lstStyle/>
                    <a:p>
                      <a:pPr algn="l" fontAlgn="b"/>
                      <a:r>
                        <a:rPr lang="en-US" sz="1000" b="0" i="0" u="none" strike="noStrike">
                          <a:solidFill>
                            <a:srgbClr val="000000"/>
                          </a:solidFill>
                          <a:effectLst/>
                          <a:latin typeface="Arial" panose="020B0604020202020204" pitchFamily="34" charset="0"/>
                        </a:rPr>
                        <a:t>Portage, MI</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$76,800</a:t>
                      </a:r>
                    </a:p>
                  </a:txBody>
                  <a:tcPr marL="6350" marR="6350" marT="12700" marB="12700" anchor="b"/>
                </a:tc>
                <a:extLst>
                  <a:ext uri="{0D108BD9-81ED-4DB2-BD59-A6C34878D82A}">
                    <a16:rowId xmlns:a16="http://schemas.microsoft.com/office/drawing/2014/main" val="719586272"/>
                  </a:ext>
                </a:extLst>
              </a:tr>
              <a:tr h="351942">
                <a:tc>
                  <a:txBody>
                    <a:bodyPr/>
                    <a:lstStyle/>
                    <a:p>
                      <a:pPr algn="l" fontAlgn="b"/>
                      <a:r>
                        <a:rPr lang="en-US" sz="1000" b="0" i="0" u="none" strike="noStrike">
                          <a:solidFill>
                            <a:srgbClr val="000000"/>
                          </a:solidFill>
                          <a:effectLst/>
                          <a:latin typeface="Arial" panose="020B0604020202020204" pitchFamily="34" charset="0"/>
                        </a:rPr>
                        <a:t>Apple Valley, MN</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$114,820</a:t>
                      </a:r>
                    </a:p>
                  </a:txBody>
                  <a:tcPr marL="6350" marR="6350" marT="12700" marB="12700" anchor="b"/>
                </a:tc>
                <a:extLst>
                  <a:ext uri="{0D108BD9-81ED-4DB2-BD59-A6C34878D82A}">
                    <a16:rowId xmlns:a16="http://schemas.microsoft.com/office/drawing/2014/main" val="2615567582"/>
                  </a:ext>
                </a:extLst>
              </a:tr>
              <a:tr h="351942">
                <a:tc>
                  <a:txBody>
                    <a:bodyPr/>
                    <a:lstStyle/>
                    <a:p>
                      <a:pPr algn="l" fontAlgn="b"/>
                      <a:r>
                        <a:rPr lang="en-US" sz="1000" b="0" i="0" u="none" strike="noStrike">
                          <a:solidFill>
                            <a:srgbClr val="000000"/>
                          </a:solidFill>
                          <a:effectLst/>
                          <a:latin typeface="Arial" panose="020B0604020202020204" pitchFamily="34" charset="0"/>
                        </a:rPr>
                        <a:t>Burnsville, MN</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$123,700</a:t>
                      </a:r>
                    </a:p>
                  </a:txBody>
                  <a:tcPr marL="6350" marR="6350" marT="12700" marB="12700" anchor="b"/>
                </a:tc>
                <a:extLst>
                  <a:ext uri="{0D108BD9-81ED-4DB2-BD59-A6C34878D82A}">
                    <a16:rowId xmlns:a16="http://schemas.microsoft.com/office/drawing/2014/main" val="1467838513"/>
                  </a:ext>
                </a:extLst>
              </a:tr>
              <a:tr h="351942">
                <a:tc>
                  <a:txBody>
                    <a:bodyPr/>
                    <a:lstStyle/>
                    <a:p>
                      <a:pPr algn="l" fontAlgn="b"/>
                      <a:r>
                        <a:rPr lang="en-US" sz="1000" b="0" i="0" u="none" strike="noStrike">
                          <a:solidFill>
                            <a:srgbClr val="000000"/>
                          </a:solidFill>
                          <a:effectLst/>
                          <a:latin typeface="Arial" panose="020B0604020202020204" pitchFamily="34" charset="0"/>
                        </a:rPr>
                        <a:t>Maple Lake, MN</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$134,576</a:t>
                      </a:r>
                    </a:p>
                  </a:txBody>
                  <a:tcPr marL="6350" marR="6350" marT="12700" marB="12700" anchor="b"/>
                </a:tc>
                <a:extLst>
                  <a:ext uri="{0D108BD9-81ED-4DB2-BD59-A6C34878D82A}">
                    <a16:rowId xmlns:a16="http://schemas.microsoft.com/office/drawing/2014/main" val="323335302"/>
                  </a:ext>
                </a:extLst>
              </a:tr>
              <a:tr h="351942">
                <a:tc>
                  <a:txBody>
                    <a:bodyPr/>
                    <a:lstStyle/>
                    <a:p>
                      <a:pPr algn="l" fontAlgn="b"/>
                      <a:r>
                        <a:rPr lang="en-US" sz="1000" b="0" i="0" u="none" strike="noStrike">
                          <a:solidFill>
                            <a:srgbClr val="000000"/>
                          </a:solidFill>
                          <a:effectLst/>
                          <a:latin typeface="Arial" panose="020B0604020202020204" pitchFamily="34" charset="0"/>
                        </a:rPr>
                        <a:t>Richfield, MN</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$76,260</a:t>
                      </a:r>
                    </a:p>
                  </a:txBody>
                  <a:tcPr marL="6350" marR="6350" marT="12700" marB="12700" anchor="b"/>
                </a:tc>
                <a:extLst>
                  <a:ext uri="{0D108BD9-81ED-4DB2-BD59-A6C34878D82A}">
                    <a16:rowId xmlns:a16="http://schemas.microsoft.com/office/drawing/2014/main" val="3084293650"/>
                  </a:ext>
                </a:extLst>
              </a:tr>
              <a:tr h="351942">
                <a:tc>
                  <a:txBody>
                    <a:bodyPr/>
                    <a:lstStyle/>
                    <a:p>
                      <a:pPr algn="l" fontAlgn="b"/>
                      <a:r>
                        <a:rPr lang="en-US" sz="1000" b="0" i="0" u="none" strike="noStrike">
                          <a:solidFill>
                            <a:srgbClr val="000000"/>
                          </a:solidFill>
                          <a:effectLst/>
                          <a:latin typeface="Arial" panose="020B0604020202020204" pitchFamily="34" charset="0"/>
                        </a:rPr>
                        <a:t>St. Louis Park, MN</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$114,140</a:t>
                      </a:r>
                    </a:p>
                  </a:txBody>
                  <a:tcPr marL="6350" marR="6350" marT="12700" marB="12700" anchor="b"/>
                </a:tc>
                <a:extLst>
                  <a:ext uri="{0D108BD9-81ED-4DB2-BD59-A6C34878D82A}">
                    <a16:rowId xmlns:a16="http://schemas.microsoft.com/office/drawing/2014/main" val="2259302942"/>
                  </a:ext>
                </a:extLst>
              </a:tr>
              <a:tr h="351942">
                <a:tc>
                  <a:txBody>
                    <a:bodyPr/>
                    <a:lstStyle/>
                    <a:p>
                      <a:pPr algn="l" fontAlgn="b"/>
                      <a:r>
                        <a:rPr lang="en-US" sz="1000" b="0" i="0" u="none" strike="noStrike">
                          <a:solidFill>
                            <a:srgbClr val="000000"/>
                          </a:solidFill>
                          <a:effectLst/>
                          <a:latin typeface="Arial" panose="020B0604020202020204" pitchFamily="34" charset="0"/>
                        </a:rPr>
                        <a:t>Belton, MO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$200,000</a:t>
                      </a:r>
                    </a:p>
                  </a:txBody>
                  <a:tcPr marL="6350" marR="6350" marT="12700" marB="12700" anchor="b"/>
                </a:tc>
                <a:extLst>
                  <a:ext uri="{0D108BD9-81ED-4DB2-BD59-A6C34878D82A}">
                    <a16:rowId xmlns:a16="http://schemas.microsoft.com/office/drawing/2014/main" val="357330350"/>
                  </a:ext>
                </a:extLst>
              </a:tr>
            </a:tbl>
          </a:graphicData>
        </a:graphic>
      </p:graphicFrame>
      <p:graphicFrame>
        <p:nvGraphicFramePr>
          <p:cNvPr id="5" name="Table 4">
            <a:extLst>
              <a:ext uri="{FF2B5EF4-FFF2-40B4-BE49-F238E27FC236}">
                <a16:creationId xmlns:a16="http://schemas.microsoft.com/office/drawing/2014/main" id="{51D48CE7-BA7B-CD03-D89D-E4972EA310E3}"/>
              </a:ext>
            </a:extLst>
          </p:cNvPr>
          <p:cNvGraphicFramePr>
            <a:graphicFrameLocks noGrp="1"/>
          </p:cNvGraphicFramePr>
          <p:nvPr/>
        </p:nvGraphicFramePr>
        <p:xfrm>
          <a:off x="5741206" y="880984"/>
          <a:ext cx="1628991" cy="5279130"/>
        </p:xfrm>
        <a:graphic>
          <a:graphicData uri="http://schemas.openxmlformats.org/drawingml/2006/table">
            <a:tbl>
              <a:tblPr firstRow="1" bandRow="1">
                <a:tableStyleId>{00A15C55-8517-42AA-B614-E9B94910E393}</a:tableStyleId>
              </a:tblPr>
              <a:tblGrid>
                <a:gridCol w="813258">
                  <a:extLst>
                    <a:ext uri="{9D8B030D-6E8A-4147-A177-3AD203B41FA5}">
                      <a16:colId xmlns:a16="http://schemas.microsoft.com/office/drawing/2014/main" val="2354488659"/>
                    </a:ext>
                  </a:extLst>
                </a:gridCol>
                <a:gridCol w="815733">
                  <a:extLst>
                    <a:ext uri="{9D8B030D-6E8A-4147-A177-3AD203B41FA5}">
                      <a16:colId xmlns:a16="http://schemas.microsoft.com/office/drawing/2014/main" val="2950522687"/>
                    </a:ext>
                  </a:extLst>
                </a:gridCol>
              </a:tblGrid>
              <a:tr h="351942">
                <a:tc>
                  <a:txBody>
                    <a:bodyPr/>
                    <a:lstStyle/>
                    <a:p>
                      <a:pPr algn="l" fontAlgn="b"/>
                      <a:r>
                        <a:rPr lang="en-US" sz="1000" b="0" i="0" u="none" strike="noStrike">
                          <a:solidFill>
                            <a:srgbClr val="000000"/>
                          </a:solidFill>
                          <a:effectLst/>
                          <a:latin typeface="Arial" panose="020B0604020202020204" pitchFamily="34" charset="0"/>
                        </a:rPr>
                        <a:t>Belton, MO</a:t>
                      </a:r>
                    </a:p>
                  </a:txBody>
                  <a:tcPr marL="6350" marR="6350" marT="12700" marB="12700" anchor="b">
                    <a:solidFill>
                      <a:srgbClr val="FFF4E7"/>
                    </a:solidFill>
                  </a:tcPr>
                </a:tc>
                <a:tc>
                  <a:txBody>
                    <a:bodyPr/>
                    <a:lstStyle/>
                    <a:p>
                      <a:pPr algn="r" fontAlgn="b"/>
                      <a:r>
                        <a:rPr lang="en-US" sz="1000" b="0" i="0" u="none" strike="noStrike">
                          <a:solidFill>
                            <a:srgbClr val="000000"/>
                          </a:solidFill>
                          <a:effectLst/>
                          <a:latin typeface="Arial" panose="020B0604020202020204" pitchFamily="34" charset="0"/>
                        </a:rPr>
                        <a:t>$60,000,000</a:t>
                      </a:r>
                    </a:p>
                  </a:txBody>
                  <a:tcPr marL="6350" marR="6350" marT="12700" marB="12700" anchor="b">
                    <a:solidFill>
                      <a:srgbClr val="FFF4E7"/>
                    </a:solidFill>
                  </a:tcPr>
                </a:tc>
                <a:extLst>
                  <a:ext uri="{0D108BD9-81ED-4DB2-BD59-A6C34878D82A}">
                    <a16:rowId xmlns:a16="http://schemas.microsoft.com/office/drawing/2014/main" val="1775950486"/>
                  </a:ext>
                </a:extLst>
              </a:tr>
              <a:tr h="351942">
                <a:tc>
                  <a:txBody>
                    <a:bodyPr/>
                    <a:lstStyle/>
                    <a:p>
                      <a:pPr algn="l" fontAlgn="b"/>
                      <a:r>
                        <a:rPr lang="en-US" sz="1000" b="0" i="0" u="none" strike="noStrike">
                          <a:solidFill>
                            <a:srgbClr val="000000"/>
                          </a:solidFill>
                          <a:effectLst/>
                          <a:latin typeface="Arial" panose="020B0604020202020204" pitchFamily="34" charset="0"/>
                        </a:rPr>
                        <a:t>Columbia, MO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$249,546</a:t>
                      </a:r>
                    </a:p>
                  </a:txBody>
                  <a:tcPr marL="6350" marR="6350" marT="12700" marB="12700" anchor="b"/>
                </a:tc>
                <a:extLst>
                  <a:ext uri="{0D108BD9-81ED-4DB2-BD59-A6C34878D82A}">
                    <a16:rowId xmlns:a16="http://schemas.microsoft.com/office/drawing/2014/main" val="3037719797"/>
                  </a:ext>
                </a:extLst>
              </a:tr>
              <a:tr h="351942">
                <a:tc>
                  <a:txBody>
                    <a:bodyPr/>
                    <a:lstStyle/>
                    <a:p>
                      <a:pPr algn="l" fontAlgn="b"/>
                      <a:r>
                        <a:rPr lang="en-US" sz="1000" b="0" i="0" u="none" strike="noStrike">
                          <a:solidFill>
                            <a:srgbClr val="000000"/>
                          </a:solidFill>
                          <a:effectLst/>
                          <a:latin typeface="Arial" panose="020B0604020202020204" pitchFamily="34" charset="0"/>
                        </a:rPr>
                        <a:t>Columbia, MO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$176,550</a:t>
                      </a:r>
                    </a:p>
                  </a:txBody>
                  <a:tcPr marL="6350" marR="6350" marT="12700" marB="12700" anchor="b"/>
                </a:tc>
                <a:extLst>
                  <a:ext uri="{0D108BD9-81ED-4DB2-BD59-A6C34878D82A}">
                    <a16:rowId xmlns:a16="http://schemas.microsoft.com/office/drawing/2014/main" val="3949090486"/>
                  </a:ext>
                </a:extLst>
              </a:tr>
              <a:tr h="351942">
                <a:tc>
                  <a:txBody>
                    <a:bodyPr/>
                    <a:lstStyle/>
                    <a:p>
                      <a:pPr algn="l" fontAlgn="b"/>
                      <a:r>
                        <a:rPr lang="en-US" sz="1000" b="0" i="0" u="none" strike="noStrike">
                          <a:solidFill>
                            <a:srgbClr val="000000"/>
                          </a:solidFill>
                          <a:effectLst/>
                          <a:latin typeface="Arial" panose="020B0604020202020204" pitchFamily="34" charset="0"/>
                        </a:rPr>
                        <a:t>Columbia, MO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$3,610,708</a:t>
                      </a:r>
                    </a:p>
                  </a:txBody>
                  <a:tcPr marL="6350" marR="6350" marT="12700" marB="12700" anchor="b"/>
                </a:tc>
                <a:extLst>
                  <a:ext uri="{0D108BD9-81ED-4DB2-BD59-A6C34878D82A}">
                    <a16:rowId xmlns:a16="http://schemas.microsoft.com/office/drawing/2014/main" val="4027040361"/>
                  </a:ext>
                </a:extLst>
              </a:tr>
              <a:tr h="351942">
                <a:tc>
                  <a:txBody>
                    <a:bodyPr/>
                    <a:lstStyle/>
                    <a:p>
                      <a:pPr algn="l" fontAlgn="b"/>
                      <a:r>
                        <a:rPr lang="en-US" sz="1000" b="0" i="0" u="none" strike="noStrike">
                          <a:solidFill>
                            <a:srgbClr val="000000"/>
                          </a:solidFill>
                          <a:effectLst/>
                          <a:latin typeface="Arial" panose="020B0604020202020204" pitchFamily="34" charset="0"/>
                        </a:rPr>
                        <a:t>North Kansas City, MO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$240,000</a:t>
                      </a:r>
                    </a:p>
                  </a:txBody>
                  <a:tcPr marL="6350" marR="6350" marT="12700" marB="12700" anchor="b"/>
                </a:tc>
                <a:extLst>
                  <a:ext uri="{0D108BD9-81ED-4DB2-BD59-A6C34878D82A}">
                    <a16:rowId xmlns:a16="http://schemas.microsoft.com/office/drawing/2014/main" val="3980147496"/>
                  </a:ext>
                </a:extLst>
              </a:tr>
              <a:tr h="351942">
                <a:tc>
                  <a:txBody>
                    <a:bodyPr/>
                    <a:lstStyle/>
                    <a:p>
                      <a:pPr algn="l" fontAlgn="b"/>
                      <a:r>
                        <a:rPr lang="en-US" sz="1000" b="0" i="0" u="none" strike="noStrike">
                          <a:solidFill>
                            <a:srgbClr val="000000"/>
                          </a:solidFill>
                          <a:effectLst/>
                          <a:latin typeface="Arial" panose="020B0604020202020204" pitchFamily="34" charset="0"/>
                        </a:rPr>
                        <a:t>St. Louis, MO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$330,620</a:t>
                      </a:r>
                    </a:p>
                  </a:txBody>
                  <a:tcPr marL="6350" marR="6350" marT="12700" marB="12700" anchor="b"/>
                </a:tc>
                <a:extLst>
                  <a:ext uri="{0D108BD9-81ED-4DB2-BD59-A6C34878D82A}">
                    <a16:rowId xmlns:a16="http://schemas.microsoft.com/office/drawing/2014/main" val="1212654765"/>
                  </a:ext>
                </a:extLst>
              </a:tr>
              <a:tr h="351942">
                <a:tc>
                  <a:txBody>
                    <a:bodyPr/>
                    <a:lstStyle/>
                    <a:p>
                      <a:pPr algn="l" fontAlgn="b"/>
                      <a:r>
                        <a:rPr lang="en-US" sz="1000" b="0" i="0" u="none" strike="noStrike">
                          <a:solidFill>
                            <a:srgbClr val="000000"/>
                          </a:solidFill>
                          <a:effectLst/>
                          <a:latin typeface="Arial" panose="020B0604020202020204" pitchFamily="34" charset="0"/>
                        </a:rPr>
                        <a:t>Webster Groves, MO</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$2,198,280</a:t>
                      </a:r>
                    </a:p>
                  </a:txBody>
                  <a:tcPr marL="6350" marR="6350" marT="12700" marB="12700" anchor="b"/>
                </a:tc>
                <a:extLst>
                  <a:ext uri="{0D108BD9-81ED-4DB2-BD59-A6C34878D82A}">
                    <a16:rowId xmlns:a16="http://schemas.microsoft.com/office/drawing/2014/main" val="2210113074"/>
                  </a:ext>
                </a:extLst>
              </a:tr>
              <a:tr h="351942">
                <a:tc>
                  <a:txBody>
                    <a:bodyPr/>
                    <a:lstStyle/>
                    <a:p>
                      <a:pPr algn="l" fontAlgn="b"/>
                      <a:r>
                        <a:rPr lang="en-US" sz="1000" b="0" i="0" u="none" strike="noStrike">
                          <a:solidFill>
                            <a:srgbClr val="000000"/>
                          </a:solidFill>
                          <a:effectLst/>
                          <a:latin typeface="Arial" panose="020B0604020202020204" pitchFamily="34" charset="0"/>
                        </a:rPr>
                        <a:t>Missoula, MT</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$308,000</a:t>
                      </a:r>
                    </a:p>
                  </a:txBody>
                  <a:tcPr marL="6350" marR="6350" marT="12700" marB="12700" anchor="b"/>
                </a:tc>
                <a:extLst>
                  <a:ext uri="{0D108BD9-81ED-4DB2-BD59-A6C34878D82A}">
                    <a16:rowId xmlns:a16="http://schemas.microsoft.com/office/drawing/2014/main" val="3403527453"/>
                  </a:ext>
                </a:extLst>
              </a:tr>
              <a:tr h="351942">
                <a:tc>
                  <a:txBody>
                    <a:bodyPr/>
                    <a:lstStyle/>
                    <a:p>
                      <a:pPr algn="l" fontAlgn="b"/>
                      <a:r>
                        <a:rPr lang="en-US" sz="1000" b="0" i="0" u="none" strike="noStrike">
                          <a:solidFill>
                            <a:srgbClr val="000000"/>
                          </a:solidFill>
                          <a:effectLst/>
                          <a:latin typeface="Arial" panose="020B0604020202020204" pitchFamily="34" charset="0"/>
                        </a:rPr>
                        <a:t>Missoula, MT</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$134,040</a:t>
                      </a:r>
                    </a:p>
                  </a:txBody>
                  <a:tcPr marL="6350" marR="6350" marT="12700" marB="12700" anchor="b"/>
                </a:tc>
                <a:extLst>
                  <a:ext uri="{0D108BD9-81ED-4DB2-BD59-A6C34878D82A}">
                    <a16:rowId xmlns:a16="http://schemas.microsoft.com/office/drawing/2014/main" val="719586272"/>
                  </a:ext>
                </a:extLst>
              </a:tr>
              <a:tr h="351942">
                <a:tc>
                  <a:txBody>
                    <a:bodyPr/>
                    <a:lstStyle/>
                    <a:p>
                      <a:pPr algn="l" fontAlgn="b"/>
                      <a:r>
                        <a:rPr lang="en-US" sz="1000" b="0" i="0" u="none" strike="noStrike">
                          <a:solidFill>
                            <a:srgbClr val="000000"/>
                          </a:solidFill>
                          <a:effectLst/>
                          <a:latin typeface="Arial" panose="020B0604020202020204" pitchFamily="34" charset="0"/>
                        </a:rPr>
                        <a:t>Gastonia, NC</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$400,000</a:t>
                      </a:r>
                    </a:p>
                  </a:txBody>
                  <a:tcPr marL="6350" marR="6350" marT="12700" marB="12700" anchor="b"/>
                </a:tc>
                <a:extLst>
                  <a:ext uri="{0D108BD9-81ED-4DB2-BD59-A6C34878D82A}">
                    <a16:rowId xmlns:a16="http://schemas.microsoft.com/office/drawing/2014/main" val="2615567582"/>
                  </a:ext>
                </a:extLst>
              </a:tr>
              <a:tr h="351942">
                <a:tc>
                  <a:txBody>
                    <a:bodyPr/>
                    <a:lstStyle/>
                    <a:p>
                      <a:pPr algn="l" fontAlgn="b"/>
                      <a:r>
                        <a:rPr lang="en-US" sz="1000" b="0" i="0" u="none" strike="noStrike">
                          <a:solidFill>
                            <a:srgbClr val="000000"/>
                          </a:solidFill>
                          <a:effectLst/>
                          <a:latin typeface="Arial" panose="020B0604020202020204" pitchFamily="34" charset="0"/>
                        </a:rPr>
                        <a:t>Holly Springs, NC</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$76,320</a:t>
                      </a:r>
                    </a:p>
                  </a:txBody>
                  <a:tcPr marL="6350" marR="6350" marT="12700" marB="12700" anchor="b"/>
                </a:tc>
                <a:extLst>
                  <a:ext uri="{0D108BD9-81ED-4DB2-BD59-A6C34878D82A}">
                    <a16:rowId xmlns:a16="http://schemas.microsoft.com/office/drawing/2014/main" val="1467838513"/>
                  </a:ext>
                </a:extLst>
              </a:tr>
              <a:tr h="351942">
                <a:tc>
                  <a:txBody>
                    <a:bodyPr/>
                    <a:lstStyle/>
                    <a:p>
                      <a:pPr algn="l" fontAlgn="b"/>
                      <a:r>
                        <a:rPr lang="en-US" sz="1000" b="0" i="0" u="none" strike="noStrike">
                          <a:solidFill>
                            <a:srgbClr val="000000"/>
                          </a:solidFill>
                          <a:effectLst/>
                          <a:latin typeface="Arial" panose="020B0604020202020204" pitchFamily="34" charset="0"/>
                        </a:rPr>
                        <a:t>Manchester, NH</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$163,660</a:t>
                      </a:r>
                    </a:p>
                  </a:txBody>
                  <a:tcPr marL="6350" marR="6350" marT="12700" marB="12700" anchor="b"/>
                </a:tc>
                <a:extLst>
                  <a:ext uri="{0D108BD9-81ED-4DB2-BD59-A6C34878D82A}">
                    <a16:rowId xmlns:a16="http://schemas.microsoft.com/office/drawing/2014/main" val="323335302"/>
                  </a:ext>
                </a:extLst>
              </a:tr>
              <a:tr h="351942">
                <a:tc>
                  <a:txBody>
                    <a:bodyPr/>
                    <a:lstStyle/>
                    <a:p>
                      <a:pPr algn="l" fontAlgn="b"/>
                      <a:r>
                        <a:rPr lang="en-US" sz="1000" b="0" i="0" u="none" strike="noStrike">
                          <a:solidFill>
                            <a:srgbClr val="000000"/>
                          </a:solidFill>
                          <a:effectLst/>
                          <a:latin typeface="Arial" panose="020B0604020202020204" pitchFamily="34" charset="0"/>
                        </a:rPr>
                        <a:t>Henderson, NV</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$307,600</a:t>
                      </a:r>
                    </a:p>
                  </a:txBody>
                  <a:tcPr marL="6350" marR="6350" marT="12700" marB="12700" anchor="b"/>
                </a:tc>
                <a:extLst>
                  <a:ext uri="{0D108BD9-81ED-4DB2-BD59-A6C34878D82A}">
                    <a16:rowId xmlns:a16="http://schemas.microsoft.com/office/drawing/2014/main" val="3084293650"/>
                  </a:ext>
                </a:extLst>
              </a:tr>
              <a:tr h="351942">
                <a:tc>
                  <a:txBody>
                    <a:bodyPr/>
                    <a:lstStyle/>
                    <a:p>
                      <a:pPr algn="l" fontAlgn="b"/>
                      <a:r>
                        <a:rPr lang="en-US" sz="1000" b="0" i="0" u="none" strike="noStrike">
                          <a:solidFill>
                            <a:srgbClr val="000000"/>
                          </a:solidFill>
                          <a:effectLst/>
                          <a:latin typeface="Arial" panose="020B0604020202020204" pitchFamily="34" charset="0"/>
                        </a:rPr>
                        <a:t>Buffalo, NY</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$293,740</a:t>
                      </a:r>
                    </a:p>
                  </a:txBody>
                  <a:tcPr marL="6350" marR="6350" marT="12700" marB="12700" anchor="b"/>
                </a:tc>
                <a:extLst>
                  <a:ext uri="{0D108BD9-81ED-4DB2-BD59-A6C34878D82A}">
                    <a16:rowId xmlns:a16="http://schemas.microsoft.com/office/drawing/2014/main" val="2259302942"/>
                  </a:ext>
                </a:extLst>
              </a:tr>
              <a:tr h="351942">
                <a:tc>
                  <a:txBody>
                    <a:bodyPr/>
                    <a:lstStyle/>
                    <a:p>
                      <a:pPr algn="l" fontAlgn="b"/>
                      <a:r>
                        <a:rPr lang="en-US" sz="1000" b="0" i="0" u="none" strike="noStrike">
                          <a:solidFill>
                            <a:srgbClr val="000000"/>
                          </a:solidFill>
                          <a:effectLst/>
                          <a:latin typeface="Arial" panose="020B0604020202020204" pitchFamily="34" charset="0"/>
                        </a:rPr>
                        <a:t>Mount Vernon, NY</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$296,000</a:t>
                      </a:r>
                    </a:p>
                  </a:txBody>
                  <a:tcPr marL="6350" marR="6350" marT="12700" marB="12700" anchor="b"/>
                </a:tc>
                <a:extLst>
                  <a:ext uri="{0D108BD9-81ED-4DB2-BD59-A6C34878D82A}">
                    <a16:rowId xmlns:a16="http://schemas.microsoft.com/office/drawing/2014/main" val="357330350"/>
                  </a:ext>
                </a:extLst>
              </a:tr>
            </a:tbl>
          </a:graphicData>
        </a:graphic>
      </p:graphicFrame>
      <p:graphicFrame>
        <p:nvGraphicFramePr>
          <p:cNvPr id="6" name="Table 5">
            <a:extLst>
              <a:ext uri="{FF2B5EF4-FFF2-40B4-BE49-F238E27FC236}">
                <a16:creationId xmlns:a16="http://schemas.microsoft.com/office/drawing/2014/main" id="{FE8C636C-FCE7-80F2-7406-C16077EB0BFF}"/>
              </a:ext>
            </a:extLst>
          </p:cNvPr>
          <p:cNvGraphicFramePr>
            <a:graphicFrameLocks noGrp="1"/>
          </p:cNvGraphicFramePr>
          <p:nvPr/>
        </p:nvGraphicFramePr>
        <p:xfrm>
          <a:off x="7511139" y="828762"/>
          <a:ext cx="1628991" cy="5334483"/>
        </p:xfrm>
        <a:graphic>
          <a:graphicData uri="http://schemas.openxmlformats.org/drawingml/2006/table">
            <a:tbl>
              <a:tblPr firstRow="1" bandRow="1">
                <a:tableStyleId>{00A15C55-8517-42AA-B614-E9B94910E393}</a:tableStyleId>
              </a:tblPr>
              <a:tblGrid>
                <a:gridCol w="813258">
                  <a:extLst>
                    <a:ext uri="{9D8B030D-6E8A-4147-A177-3AD203B41FA5}">
                      <a16:colId xmlns:a16="http://schemas.microsoft.com/office/drawing/2014/main" val="2354488659"/>
                    </a:ext>
                  </a:extLst>
                </a:gridCol>
                <a:gridCol w="815733">
                  <a:extLst>
                    <a:ext uri="{9D8B030D-6E8A-4147-A177-3AD203B41FA5}">
                      <a16:colId xmlns:a16="http://schemas.microsoft.com/office/drawing/2014/main" val="2950522687"/>
                    </a:ext>
                  </a:extLst>
                </a:gridCol>
              </a:tblGrid>
              <a:tr h="407295">
                <a:tc>
                  <a:txBody>
                    <a:bodyPr/>
                    <a:lstStyle/>
                    <a:p>
                      <a:pPr algn="l" fontAlgn="b"/>
                      <a:r>
                        <a:rPr lang="en-US" sz="1000" b="0" i="0" u="none" strike="noStrike">
                          <a:solidFill>
                            <a:srgbClr val="000000"/>
                          </a:solidFill>
                          <a:effectLst/>
                          <a:latin typeface="Arial" panose="020B0604020202020204" pitchFamily="34" charset="0"/>
                        </a:rPr>
                        <a:t>Warwick, NY</a:t>
                      </a:r>
                    </a:p>
                  </a:txBody>
                  <a:tcPr marL="6350" marR="6350" marT="12700" marB="12700" anchor="b">
                    <a:solidFill>
                      <a:srgbClr val="FFF4E7"/>
                    </a:solidFill>
                  </a:tcPr>
                </a:tc>
                <a:tc>
                  <a:txBody>
                    <a:bodyPr/>
                    <a:lstStyle/>
                    <a:p>
                      <a:pPr algn="r" fontAlgn="b"/>
                      <a:r>
                        <a:rPr lang="en-US" sz="1000" b="0" i="0" u="none" strike="noStrike">
                          <a:solidFill>
                            <a:srgbClr val="000000"/>
                          </a:solidFill>
                          <a:effectLst/>
                          <a:latin typeface="Arial" panose="020B0604020202020204" pitchFamily="34" charset="0"/>
                        </a:rPr>
                        <a:t>$406,167</a:t>
                      </a:r>
                    </a:p>
                  </a:txBody>
                  <a:tcPr marL="6350" marR="6350" marT="12700" marB="12700" anchor="b">
                    <a:solidFill>
                      <a:srgbClr val="FFF4E7"/>
                    </a:solidFill>
                  </a:tcPr>
                </a:tc>
                <a:extLst>
                  <a:ext uri="{0D108BD9-81ED-4DB2-BD59-A6C34878D82A}">
                    <a16:rowId xmlns:a16="http://schemas.microsoft.com/office/drawing/2014/main" val="1775950486"/>
                  </a:ext>
                </a:extLst>
              </a:tr>
              <a:tr h="351942">
                <a:tc>
                  <a:txBody>
                    <a:bodyPr/>
                    <a:lstStyle/>
                    <a:p>
                      <a:pPr algn="l" fontAlgn="b"/>
                      <a:r>
                        <a:rPr lang="en-US" sz="1000" b="0" i="0" u="none" strike="noStrike">
                          <a:solidFill>
                            <a:srgbClr val="000000"/>
                          </a:solidFill>
                          <a:effectLst/>
                          <a:latin typeface="Arial" panose="020B0604020202020204" pitchFamily="34" charset="0"/>
                        </a:rPr>
                        <a:t>White Plains, NY</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$126,510</a:t>
                      </a:r>
                    </a:p>
                  </a:txBody>
                  <a:tcPr marL="6350" marR="6350" marT="12700" marB="12700" anchor="b"/>
                </a:tc>
                <a:extLst>
                  <a:ext uri="{0D108BD9-81ED-4DB2-BD59-A6C34878D82A}">
                    <a16:rowId xmlns:a16="http://schemas.microsoft.com/office/drawing/2014/main" val="3037719797"/>
                  </a:ext>
                </a:extLst>
              </a:tr>
              <a:tr h="351942">
                <a:tc>
                  <a:txBody>
                    <a:bodyPr/>
                    <a:lstStyle/>
                    <a:p>
                      <a:pPr algn="l" fontAlgn="b"/>
                      <a:r>
                        <a:rPr lang="en-US" sz="1000" b="0" i="0" u="none" strike="noStrike">
                          <a:solidFill>
                            <a:srgbClr val="000000"/>
                          </a:solidFill>
                          <a:effectLst/>
                          <a:latin typeface="Arial" panose="020B0604020202020204" pitchFamily="34" charset="0"/>
                        </a:rPr>
                        <a:t>Athens, OH</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$12,545,691</a:t>
                      </a:r>
                    </a:p>
                  </a:txBody>
                  <a:tcPr marL="6350" marR="6350" marT="12700" marB="12700" anchor="b"/>
                </a:tc>
                <a:extLst>
                  <a:ext uri="{0D108BD9-81ED-4DB2-BD59-A6C34878D82A}">
                    <a16:rowId xmlns:a16="http://schemas.microsoft.com/office/drawing/2014/main" val="3949090486"/>
                  </a:ext>
                </a:extLst>
              </a:tr>
              <a:tr h="351942">
                <a:tc>
                  <a:txBody>
                    <a:bodyPr/>
                    <a:lstStyle/>
                    <a:p>
                      <a:pPr algn="l" fontAlgn="b"/>
                      <a:r>
                        <a:rPr lang="en-US" sz="1000" b="0" i="0" u="none" strike="noStrike">
                          <a:solidFill>
                            <a:srgbClr val="000000"/>
                          </a:solidFill>
                          <a:effectLst/>
                          <a:latin typeface="Arial" panose="020B0604020202020204" pitchFamily="34" charset="0"/>
                        </a:rPr>
                        <a:t>Dayton, OH</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$187,930</a:t>
                      </a:r>
                    </a:p>
                  </a:txBody>
                  <a:tcPr marL="6350" marR="6350" marT="12700" marB="12700" anchor="b"/>
                </a:tc>
                <a:extLst>
                  <a:ext uri="{0D108BD9-81ED-4DB2-BD59-A6C34878D82A}">
                    <a16:rowId xmlns:a16="http://schemas.microsoft.com/office/drawing/2014/main" val="4027040361"/>
                  </a:ext>
                </a:extLst>
              </a:tr>
              <a:tr h="351942">
                <a:tc>
                  <a:txBody>
                    <a:bodyPr/>
                    <a:lstStyle/>
                    <a:p>
                      <a:pPr algn="l" fontAlgn="b"/>
                      <a:r>
                        <a:rPr lang="en-US" sz="1000" b="0" i="0" u="none" strike="noStrike">
                          <a:solidFill>
                            <a:srgbClr val="000000"/>
                          </a:solidFill>
                          <a:effectLst/>
                          <a:latin typeface="Arial" panose="020B0604020202020204" pitchFamily="34" charset="0"/>
                        </a:rPr>
                        <a:t>Germantown, OH</a:t>
                      </a:r>
                    </a:p>
                  </a:txBody>
                  <a:tcPr marL="6350" marR="6350" marT="6350" marB="0" anchor="b"/>
                </a:tc>
                <a:tc>
                  <a:txBody>
                    <a:bodyPr/>
                    <a:lstStyle/>
                    <a:p>
                      <a:pPr algn="r" fontAlgn="b"/>
                      <a:r>
                        <a:rPr lang="en-US" sz="1000" b="0" i="0" u="none" strike="noStrike">
                          <a:solidFill>
                            <a:srgbClr val="000000"/>
                          </a:solidFill>
                          <a:effectLst/>
                          <a:latin typeface="Arial" panose="020B0604020202020204" pitchFamily="34" charset="0"/>
                        </a:rPr>
                        <a:t>$1,070,338</a:t>
                      </a:r>
                    </a:p>
                  </a:txBody>
                  <a:tcPr marL="6350" marR="6350" marT="12700" marB="12700" anchor="b"/>
                </a:tc>
                <a:extLst>
                  <a:ext uri="{0D108BD9-81ED-4DB2-BD59-A6C34878D82A}">
                    <a16:rowId xmlns:a16="http://schemas.microsoft.com/office/drawing/2014/main" val="3980147496"/>
                  </a:ext>
                </a:extLst>
              </a:tr>
              <a:tr h="351942">
                <a:tc>
                  <a:txBody>
                    <a:bodyPr/>
                    <a:lstStyle/>
                    <a:p>
                      <a:pPr algn="l" fontAlgn="b"/>
                      <a:r>
                        <a:rPr lang="en-US" sz="1000" b="0" i="0" u="none" strike="noStrike">
                          <a:solidFill>
                            <a:srgbClr val="000000"/>
                          </a:solidFill>
                          <a:effectLst/>
                          <a:latin typeface="Arial" panose="020B0604020202020204" pitchFamily="34" charset="0"/>
                        </a:rPr>
                        <a:t>Lagrange, OH</a:t>
                      </a:r>
                    </a:p>
                  </a:txBody>
                  <a:tcPr marL="6350" marR="6350" marT="6350" marB="0" anchor="b"/>
                </a:tc>
                <a:tc>
                  <a:txBody>
                    <a:bodyPr/>
                    <a:lstStyle/>
                    <a:p>
                      <a:pPr algn="r" fontAlgn="b"/>
                      <a:r>
                        <a:rPr lang="en-US" sz="1000" b="0" i="0" u="none" strike="noStrike">
                          <a:solidFill>
                            <a:srgbClr val="000000"/>
                          </a:solidFill>
                          <a:effectLst/>
                          <a:latin typeface="Arial" panose="020B0604020202020204" pitchFamily="34" charset="0"/>
                        </a:rPr>
                        <a:t>$211,685</a:t>
                      </a:r>
                    </a:p>
                  </a:txBody>
                  <a:tcPr marL="6350" marR="6350" marT="6350" marB="0" anchor="b"/>
                </a:tc>
                <a:extLst>
                  <a:ext uri="{0D108BD9-81ED-4DB2-BD59-A6C34878D82A}">
                    <a16:rowId xmlns:a16="http://schemas.microsoft.com/office/drawing/2014/main" val="1212654765"/>
                  </a:ext>
                </a:extLst>
              </a:tr>
              <a:tr h="351942">
                <a:tc>
                  <a:txBody>
                    <a:bodyPr/>
                    <a:lstStyle/>
                    <a:p>
                      <a:pPr algn="l" fontAlgn="b"/>
                      <a:r>
                        <a:rPr lang="en-US" sz="1000" b="0" i="0" u="none" strike="noStrike">
                          <a:solidFill>
                            <a:srgbClr val="000000"/>
                          </a:solidFill>
                          <a:effectLst/>
                          <a:latin typeface="Arial" panose="020B0604020202020204" pitchFamily="34" charset="0"/>
                        </a:rPr>
                        <a:t>Trotwood, OH</a:t>
                      </a:r>
                    </a:p>
                  </a:txBody>
                  <a:tcPr marL="6350" marR="6350" marT="6350" marB="0" anchor="b"/>
                </a:tc>
                <a:tc>
                  <a:txBody>
                    <a:bodyPr/>
                    <a:lstStyle/>
                    <a:p>
                      <a:pPr algn="r" fontAlgn="b"/>
                      <a:r>
                        <a:rPr lang="en-US" sz="1000" b="0" i="0" u="none" strike="noStrike">
                          <a:solidFill>
                            <a:srgbClr val="000000"/>
                          </a:solidFill>
                          <a:effectLst/>
                          <a:latin typeface="Arial" panose="020B0604020202020204" pitchFamily="34" charset="0"/>
                        </a:rPr>
                        <a:t>$337,000</a:t>
                      </a:r>
                    </a:p>
                  </a:txBody>
                  <a:tcPr marL="6350" marR="6350" marT="6350" marB="0" anchor="b"/>
                </a:tc>
                <a:extLst>
                  <a:ext uri="{0D108BD9-81ED-4DB2-BD59-A6C34878D82A}">
                    <a16:rowId xmlns:a16="http://schemas.microsoft.com/office/drawing/2014/main" val="2210113074"/>
                  </a:ext>
                </a:extLst>
              </a:tr>
              <a:tr h="351942">
                <a:tc>
                  <a:txBody>
                    <a:bodyPr/>
                    <a:lstStyle/>
                    <a:p>
                      <a:pPr algn="l" fontAlgn="b"/>
                      <a:r>
                        <a:rPr lang="en-US" sz="1000" b="0" i="0" u="none" strike="noStrike">
                          <a:solidFill>
                            <a:srgbClr val="000000"/>
                          </a:solidFill>
                          <a:effectLst/>
                          <a:latin typeface="Arial" panose="020B0604020202020204" pitchFamily="34" charset="0"/>
                        </a:rPr>
                        <a:t>Bethlehem, PA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$9,939,191</a:t>
                      </a:r>
                    </a:p>
                  </a:txBody>
                  <a:tcPr marL="6350" marR="6350" marT="12700" marB="12700" anchor="b"/>
                </a:tc>
                <a:extLst>
                  <a:ext uri="{0D108BD9-81ED-4DB2-BD59-A6C34878D82A}">
                    <a16:rowId xmlns:a16="http://schemas.microsoft.com/office/drawing/2014/main" val="3403527453"/>
                  </a:ext>
                </a:extLst>
              </a:tr>
              <a:tr h="351942">
                <a:tc>
                  <a:txBody>
                    <a:bodyPr/>
                    <a:lstStyle/>
                    <a:p>
                      <a:pPr algn="l" fontAlgn="b"/>
                      <a:r>
                        <a:rPr lang="en-US" sz="1000" b="0" i="0" u="none" strike="noStrike">
                          <a:solidFill>
                            <a:srgbClr val="000000"/>
                          </a:solidFill>
                          <a:effectLst/>
                          <a:latin typeface="Arial" panose="020B0604020202020204" pitchFamily="34" charset="0"/>
                        </a:rPr>
                        <a:t>Easton, PA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$120,000</a:t>
                      </a:r>
                    </a:p>
                  </a:txBody>
                  <a:tcPr marL="6350" marR="6350" marT="12700" marB="12700" anchor="b"/>
                </a:tc>
                <a:extLst>
                  <a:ext uri="{0D108BD9-81ED-4DB2-BD59-A6C34878D82A}">
                    <a16:rowId xmlns:a16="http://schemas.microsoft.com/office/drawing/2014/main" val="719586272"/>
                  </a:ext>
                </a:extLst>
              </a:tr>
              <a:tr h="351942">
                <a:tc>
                  <a:txBody>
                    <a:bodyPr/>
                    <a:lstStyle/>
                    <a:p>
                      <a:pPr algn="l" fontAlgn="b"/>
                      <a:r>
                        <a:rPr lang="en-US" sz="1000" b="0" i="0" u="none" strike="noStrike">
                          <a:solidFill>
                            <a:srgbClr val="000000"/>
                          </a:solidFill>
                          <a:effectLst/>
                          <a:latin typeface="Arial" panose="020B0604020202020204" pitchFamily="34" charset="0"/>
                        </a:rPr>
                        <a:t>Lancaster, PA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$122,800</a:t>
                      </a:r>
                    </a:p>
                  </a:txBody>
                  <a:tcPr marL="6350" marR="6350" marT="12700" marB="12700" anchor="b"/>
                </a:tc>
                <a:extLst>
                  <a:ext uri="{0D108BD9-81ED-4DB2-BD59-A6C34878D82A}">
                    <a16:rowId xmlns:a16="http://schemas.microsoft.com/office/drawing/2014/main" val="2615567582"/>
                  </a:ext>
                </a:extLst>
              </a:tr>
              <a:tr h="351942">
                <a:tc>
                  <a:txBody>
                    <a:bodyPr/>
                    <a:lstStyle/>
                    <a:p>
                      <a:pPr algn="l" fontAlgn="b"/>
                      <a:r>
                        <a:rPr lang="en-US" sz="1000" b="0" i="0" u="none" strike="noStrike">
                          <a:solidFill>
                            <a:srgbClr val="000000"/>
                          </a:solidFill>
                          <a:effectLst/>
                          <a:latin typeface="Arial" panose="020B0604020202020204" pitchFamily="34" charset="0"/>
                        </a:rPr>
                        <a:t>Providence, RI</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$227,730</a:t>
                      </a:r>
                    </a:p>
                  </a:txBody>
                  <a:tcPr marL="6350" marR="6350" marT="12700" marB="12700" anchor="b"/>
                </a:tc>
                <a:extLst>
                  <a:ext uri="{0D108BD9-81ED-4DB2-BD59-A6C34878D82A}">
                    <a16:rowId xmlns:a16="http://schemas.microsoft.com/office/drawing/2014/main" val="1467838513"/>
                  </a:ext>
                </a:extLst>
              </a:tr>
              <a:tr h="351942">
                <a:tc>
                  <a:txBody>
                    <a:bodyPr/>
                    <a:lstStyle/>
                    <a:p>
                      <a:pPr algn="l" fontAlgn="b"/>
                      <a:r>
                        <a:rPr lang="en-US" sz="1000" b="0" i="0" u="none" strike="noStrike">
                          <a:solidFill>
                            <a:srgbClr val="000000"/>
                          </a:solidFill>
                          <a:effectLst/>
                          <a:latin typeface="Arial" panose="020B0604020202020204" pitchFamily="34" charset="0"/>
                        </a:rPr>
                        <a:t>Woonsocket, RI</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$76,470</a:t>
                      </a:r>
                    </a:p>
                  </a:txBody>
                  <a:tcPr marL="6350" marR="6350" marT="12700" marB="12700" anchor="b"/>
                </a:tc>
                <a:extLst>
                  <a:ext uri="{0D108BD9-81ED-4DB2-BD59-A6C34878D82A}">
                    <a16:rowId xmlns:a16="http://schemas.microsoft.com/office/drawing/2014/main" val="323335302"/>
                  </a:ext>
                </a:extLst>
              </a:tr>
              <a:tr h="351942">
                <a:tc>
                  <a:txBody>
                    <a:bodyPr/>
                    <a:lstStyle/>
                    <a:p>
                      <a:pPr algn="l" fontAlgn="b"/>
                      <a:r>
                        <a:rPr lang="en-US" sz="1000" b="0" i="0" u="none" strike="noStrike">
                          <a:solidFill>
                            <a:srgbClr val="000000"/>
                          </a:solidFill>
                          <a:effectLst/>
                          <a:latin typeface="Arial" panose="020B0604020202020204" pitchFamily="34" charset="0"/>
                        </a:rPr>
                        <a:t>Gladewater, TX</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$240,000</a:t>
                      </a:r>
                    </a:p>
                  </a:txBody>
                  <a:tcPr marL="6350" marR="6350" marT="12700" marB="12700" anchor="b"/>
                </a:tc>
                <a:extLst>
                  <a:ext uri="{0D108BD9-81ED-4DB2-BD59-A6C34878D82A}">
                    <a16:rowId xmlns:a16="http://schemas.microsoft.com/office/drawing/2014/main" val="3084293650"/>
                  </a:ext>
                </a:extLst>
              </a:tr>
              <a:tr h="351942">
                <a:tc>
                  <a:txBody>
                    <a:bodyPr/>
                    <a:lstStyle/>
                    <a:p>
                      <a:pPr algn="l" fontAlgn="b"/>
                      <a:r>
                        <a:rPr lang="en-US" sz="1000" b="0" i="0" u="none" strike="noStrike">
                          <a:solidFill>
                            <a:srgbClr val="000000"/>
                          </a:solidFill>
                          <a:effectLst/>
                          <a:latin typeface="Arial" panose="020B0604020202020204" pitchFamily="34" charset="0"/>
                        </a:rPr>
                        <a:t>Mesquite, TX</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$256,000</a:t>
                      </a:r>
                    </a:p>
                  </a:txBody>
                  <a:tcPr marL="6350" marR="6350" marT="12700" marB="12700" anchor="b"/>
                </a:tc>
                <a:extLst>
                  <a:ext uri="{0D108BD9-81ED-4DB2-BD59-A6C34878D82A}">
                    <a16:rowId xmlns:a16="http://schemas.microsoft.com/office/drawing/2014/main" val="2259302942"/>
                  </a:ext>
                </a:extLst>
              </a:tr>
              <a:tr h="351942">
                <a:tc>
                  <a:txBody>
                    <a:bodyPr/>
                    <a:lstStyle/>
                    <a:p>
                      <a:pPr algn="l" fontAlgn="b"/>
                      <a:r>
                        <a:rPr lang="en-US" sz="1000" b="0" i="0" u="none" strike="noStrike">
                          <a:solidFill>
                            <a:srgbClr val="000000"/>
                          </a:solidFill>
                          <a:effectLst/>
                          <a:latin typeface="Arial" panose="020B0604020202020204" pitchFamily="34" charset="0"/>
                        </a:rPr>
                        <a:t>Waco, TX</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$187,120</a:t>
                      </a:r>
                    </a:p>
                  </a:txBody>
                  <a:tcPr marL="6350" marR="6350" marT="12700" marB="12700" anchor="b"/>
                </a:tc>
                <a:extLst>
                  <a:ext uri="{0D108BD9-81ED-4DB2-BD59-A6C34878D82A}">
                    <a16:rowId xmlns:a16="http://schemas.microsoft.com/office/drawing/2014/main" val="357330350"/>
                  </a:ext>
                </a:extLst>
              </a:tr>
            </a:tbl>
          </a:graphicData>
        </a:graphic>
      </p:graphicFrame>
      <p:graphicFrame>
        <p:nvGraphicFramePr>
          <p:cNvPr id="7" name="Table 6">
            <a:extLst>
              <a:ext uri="{FF2B5EF4-FFF2-40B4-BE49-F238E27FC236}">
                <a16:creationId xmlns:a16="http://schemas.microsoft.com/office/drawing/2014/main" id="{EDE53853-F9C2-4399-6E06-3D238AA0B93F}"/>
              </a:ext>
            </a:extLst>
          </p:cNvPr>
          <p:cNvGraphicFramePr>
            <a:graphicFrameLocks noGrp="1"/>
          </p:cNvGraphicFramePr>
          <p:nvPr/>
        </p:nvGraphicFramePr>
        <p:xfrm>
          <a:off x="9281072" y="889356"/>
          <a:ext cx="1656754" cy="3167478"/>
        </p:xfrm>
        <a:graphic>
          <a:graphicData uri="http://schemas.openxmlformats.org/drawingml/2006/table">
            <a:tbl>
              <a:tblPr firstRow="1" bandRow="1">
                <a:tableStyleId>{00A15C55-8517-42AA-B614-E9B94910E393}</a:tableStyleId>
              </a:tblPr>
              <a:tblGrid>
                <a:gridCol w="827118">
                  <a:extLst>
                    <a:ext uri="{9D8B030D-6E8A-4147-A177-3AD203B41FA5}">
                      <a16:colId xmlns:a16="http://schemas.microsoft.com/office/drawing/2014/main" val="2354488659"/>
                    </a:ext>
                  </a:extLst>
                </a:gridCol>
                <a:gridCol w="829636">
                  <a:extLst>
                    <a:ext uri="{9D8B030D-6E8A-4147-A177-3AD203B41FA5}">
                      <a16:colId xmlns:a16="http://schemas.microsoft.com/office/drawing/2014/main" val="2950522687"/>
                    </a:ext>
                  </a:extLst>
                </a:gridCol>
              </a:tblGrid>
              <a:tr h="351942">
                <a:tc>
                  <a:txBody>
                    <a:bodyPr/>
                    <a:lstStyle/>
                    <a:p>
                      <a:pPr algn="l" fontAlgn="b"/>
                      <a:r>
                        <a:rPr lang="en-US" sz="1000" b="0" i="0" u="none" strike="noStrike">
                          <a:solidFill>
                            <a:srgbClr val="000000"/>
                          </a:solidFill>
                          <a:effectLst/>
                          <a:latin typeface="Arial" panose="020B0604020202020204" pitchFamily="34" charset="0"/>
                        </a:rPr>
                        <a:t>Fairfax, VA</a:t>
                      </a:r>
                    </a:p>
                  </a:txBody>
                  <a:tcPr marL="6350" marR="6350" marT="12700" marB="12700" anchor="b">
                    <a:solidFill>
                      <a:srgbClr val="FFF4E7"/>
                    </a:solidFill>
                  </a:tcPr>
                </a:tc>
                <a:tc>
                  <a:txBody>
                    <a:bodyPr/>
                    <a:lstStyle/>
                    <a:p>
                      <a:pPr algn="r" fontAlgn="b"/>
                      <a:r>
                        <a:rPr lang="en-US" sz="1000" b="0" i="0" u="none" strike="noStrike">
                          <a:solidFill>
                            <a:srgbClr val="000000"/>
                          </a:solidFill>
                          <a:effectLst/>
                          <a:latin typeface="Arial" panose="020B0604020202020204" pitchFamily="34" charset="0"/>
                        </a:rPr>
                        <a:t>$400,000</a:t>
                      </a:r>
                    </a:p>
                  </a:txBody>
                  <a:tcPr marL="6350" marR="6350" marT="12700" marB="12700" anchor="b">
                    <a:solidFill>
                      <a:srgbClr val="FFF4E7"/>
                    </a:solidFill>
                  </a:tcPr>
                </a:tc>
                <a:extLst>
                  <a:ext uri="{0D108BD9-81ED-4DB2-BD59-A6C34878D82A}">
                    <a16:rowId xmlns:a16="http://schemas.microsoft.com/office/drawing/2014/main" val="1775950486"/>
                  </a:ext>
                </a:extLst>
              </a:tr>
              <a:tr h="351942">
                <a:tc>
                  <a:txBody>
                    <a:bodyPr/>
                    <a:lstStyle/>
                    <a:p>
                      <a:pPr algn="l" fontAlgn="b"/>
                      <a:r>
                        <a:rPr lang="en-US" sz="1000" b="0" i="0" u="none" strike="noStrike">
                          <a:solidFill>
                            <a:srgbClr val="000000"/>
                          </a:solidFill>
                          <a:effectLst/>
                          <a:latin typeface="Arial" panose="020B0604020202020204" pitchFamily="34" charset="0"/>
                        </a:rPr>
                        <a:t>Harrisonburg, VA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$117,870</a:t>
                      </a:r>
                    </a:p>
                  </a:txBody>
                  <a:tcPr marL="6350" marR="6350" marT="12700" marB="12700" anchor="b"/>
                </a:tc>
                <a:extLst>
                  <a:ext uri="{0D108BD9-81ED-4DB2-BD59-A6C34878D82A}">
                    <a16:rowId xmlns:a16="http://schemas.microsoft.com/office/drawing/2014/main" val="3037719797"/>
                  </a:ext>
                </a:extLst>
              </a:tr>
              <a:tr h="351942">
                <a:tc>
                  <a:txBody>
                    <a:bodyPr/>
                    <a:lstStyle/>
                    <a:p>
                      <a:pPr algn="l" fontAlgn="b"/>
                      <a:r>
                        <a:rPr lang="en-US" sz="1000" b="0" i="0" u="none" strike="noStrike">
                          <a:solidFill>
                            <a:srgbClr val="000000"/>
                          </a:solidFill>
                          <a:effectLst/>
                          <a:latin typeface="Arial" panose="020B0604020202020204" pitchFamily="34" charset="0"/>
                        </a:rPr>
                        <a:t>Burlington, VT</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$1,176,800</a:t>
                      </a:r>
                    </a:p>
                  </a:txBody>
                  <a:tcPr marL="6350" marR="6350" marT="12700" marB="12700" anchor="b"/>
                </a:tc>
                <a:extLst>
                  <a:ext uri="{0D108BD9-81ED-4DB2-BD59-A6C34878D82A}">
                    <a16:rowId xmlns:a16="http://schemas.microsoft.com/office/drawing/2014/main" val="3949090486"/>
                  </a:ext>
                </a:extLst>
              </a:tr>
              <a:tr h="351942">
                <a:tc>
                  <a:txBody>
                    <a:bodyPr/>
                    <a:lstStyle/>
                    <a:p>
                      <a:pPr algn="l" fontAlgn="b"/>
                      <a:r>
                        <a:rPr lang="en-US" sz="1000" b="0" i="0" u="none" strike="noStrike">
                          <a:solidFill>
                            <a:srgbClr val="000000"/>
                          </a:solidFill>
                          <a:effectLst/>
                          <a:latin typeface="Arial" panose="020B0604020202020204" pitchFamily="34" charset="0"/>
                        </a:rPr>
                        <a:t>Burien, WA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$112,300</a:t>
                      </a:r>
                    </a:p>
                  </a:txBody>
                  <a:tcPr marL="6350" marR="6350" marT="12700" marB="12700" anchor="b"/>
                </a:tc>
                <a:extLst>
                  <a:ext uri="{0D108BD9-81ED-4DB2-BD59-A6C34878D82A}">
                    <a16:rowId xmlns:a16="http://schemas.microsoft.com/office/drawing/2014/main" val="4027040361"/>
                  </a:ext>
                </a:extLst>
              </a:tr>
              <a:tr h="351942">
                <a:tc>
                  <a:txBody>
                    <a:bodyPr/>
                    <a:lstStyle/>
                    <a:p>
                      <a:pPr algn="l" fontAlgn="b"/>
                      <a:r>
                        <a:rPr lang="en-US" sz="1000" b="0" i="0" u="none" strike="noStrike">
                          <a:solidFill>
                            <a:srgbClr val="000000"/>
                          </a:solidFill>
                          <a:effectLst/>
                          <a:latin typeface="Arial" panose="020B0604020202020204" pitchFamily="34" charset="0"/>
                        </a:rPr>
                        <a:t>Everett, WA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$169,950</a:t>
                      </a:r>
                    </a:p>
                  </a:txBody>
                  <a:tcPr marL="6350" marR="6350" marT="12700" marB="12700" anchor="b"/>
                </a:tc>
                <a:extLst>
                  <a:ext uri="{0D108BD9-81ED-4DB2-BD59-A6C34878D82A}">
                    <a16:rowId xmlns:a16="http://schemas.microsoft.com/office/drawing/2014/main" val="3980147496"/>
                  </a:ext>
                </a:extLst>
              </a:tr>
              <a:tr h="351942">
                <a:tc>
                  <a:txBody>
                    <a:bodyPr/>
                    <a:lstStyle/>
                    <a:p>
                      <a:pPr algn="l" fontAlgn="b"/>
                      <a:r>
                        <a:rPr lang="en-US" sz="1000" b="0" i="0" u="none" strike="noStrike">
                          <a:solidFill>
                            <a:srgbClr val="000000"/>
                          </a:solidFill>
                          <a:effectLst/>
                          <a:latin typeface="Arial" panose="020B0604020202020204" pitchFamily="34" charset="0"/>
                        </a:rPr>
                        <a:t>Issaquah, WA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$76,450</a:t>
                      </a:r>
                    </a:p>
                  </a:txBody>
                  <a:tcPr marL="6350" marR="6350" marT="12700" marB="12700" anchor="b"/>
                </a:tc>
                <a:extLst>
                  <a:ext uri="{0D108BD9-81ED-4DB2-BD59-A6C34878D82A}">
                    <a16:rowId xmlns:a16="http://schemas.microsoft.com/office/drawing/2014/main" val="1212654765"/>
                  </a:ext>
                </a:extLst>
              </a:tr>
              <a:tr h="351942">
                <a:tc>
                  <a:txBody>
                    <a:bodyPr/>
                    <a:lstStyle/>
                    <a:p>
                      <a:pPr algn="l" fontAlgn="b"/>
                      <a:r>
                        <a:rPr lang="en-US" sz="1000" b="0" i="0" u="none" strike="noStrike">
                          <a:solidFill>
                            <a:srgbClr val="000000"/>
                          </a:solidFill>
                          <a:effectLst/>
                          <a:latin typeface="Arial" panose="020B0604020202020204" pitchFamily="34" charset="0"/>
                        </a:rPr>
                        <a:t>Mill Creek, WA</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$160,000</a:t>
                      </a:r>
                    </a:p>
                  </a:txBody>
                  <a:tcPr marL="6350" marR="6350" marT="12700" marB="12700" anchor="b"/>
                </a:tc>
                <a:extLst>
                  <a:ext uri="{0D108BD9-81ED-4DB2-BD59-A6C34878D82A}">
                    <a16:rowId xmlns:a16="http://schemas.microsoft.com/office/drawing/2014/main" val="2210113074"/>
                  </a:ext>
                </a:extLst>
              </a:tr>
              <a:tr h="351942">
                <a:tc>
                  <a:txBody>
                    <a:bodyPr/>
                    <a:lstStyle/>
                    <a:p>
                      <a:pPr algn="l" fontAlgn="b"/>
                      <a:r>
                        <a:rPr lang="en-US" sz="1000" b="0" i="0" u="none" strike="noStrike">
                          <a:solidFill>
                            <a:srgbClr val="000000"/>
                          </a:solidFill>
                          <a:effectLst/>
                          <a:latin typeface="Arial" panose="020B0604020202020204" pitchFamily="34" charset="0"/>
                        </a:rPr>
                        <a:t>Sheboygan, WI</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$200,000</a:t>
                      </a:r>
                    </a:p>
                  </a:txBody>
                  <a:tcPr marL="6350" marR="6350" marT="12700" marB="12700" anchor="b"/>
                </a:tc>
                <a:extLst>
                  <a:ext uri="{0D108BD9-81ED-4DB2-BD59-A6C34878D82A}">
                    <a16:rowId xmlns:a16="http://schemas.microsoft.com/office/drawing/2014/main" val="3403527453"/>
                  </a:ext>
                </a:extLst>
              </a:tr>
              <a:tr h="351942">
                <a:tc>
                  <a:txBody>
                    <a:bodyPr/>
                    <a:lstStyle/>
                    <a:p>
                      <a:pPr algn="l" fontAlgn="b"/>
                      <a:r>
                        <a:rPr lang="en-US" sz="1000" b="0" i="0" u="none" strike="noStrike">
                          <a:solidFill>
                            <a:srgbClr val="000000"/>
                          </a:solidFill>
                          <a:effectLst/>
                          <a:latin typeface="Arial" panose="020B0604020202020204" pitchFamily="34" charset="0"/>
                        </a:rPr>
                        <a:t>Huntington, WV</a:t>
                      </a:r>
                    </a:p>
                  </a:txBody>
                  <a:tcPr marL="6350" marR="6350" marT="12700" marB="12700" anchor="b"/>
                </a:tc>
                <a:tc>
                  <a:txBody>
                    <a:bodyPr/>
                    <a:lstStyle/>
                    <a:p>
                      <a:pPr algn="r" fontAlgn="b"/>
                      <a:r>
                        <a:rPr lang="en-US" sz="1000" b="0" i="0" u="none" strike="noStrike">
                          <a:solidFill>
                            <a:srgbClr val="000000"/>
                          </a:solidFill>
                          <a:effectLst/>
                          <a:latin typeface="Arial" panose="020B0604020202020204" pitchFamily="34" charset="0"/>
                        </a:rPr>
                        <a:t>$76,800</a:t>
                      </a:r>
                    </a:p>
                  </a:txBody>
                  <a:tcPr marL="6350" marR="6350" marT="12700" marB="12700" anchor="b"/>
                </a:tc>
                <a:extLst>
                  <a:ext uri="{0D108BD9-81ED-4DB2-BD59-A6C34878D82A}">
                    <a16:rowId xmlns:a16="http://schemas.microsoft.com/office/drawing/2014/main" val="719586272"/>
                  </a:ext>
                </a:extLst>
              </a:tr>
            </a:tbl>
          </a:graphicData>
        </a:graphic>
      </p:graphicFrame>
      <p:sp>
        <p:nvSpPr>
          <p:cNvPr id="8" name="TextBox 7">
            <a:extLst>
              <a:ext uri="{FF2B5EF4-FFF2-40B4-BE49-F238E27FC236}">
                <a16:creationId xmlns:a16="http://schemas.microsoft.com/office/drawing/2014/main" id="{CA9DFFA8-6221-0F76-6A37-D469606C1E83}"/>
              </a:ext>
            </a:extLst>
          </p:cNvPr>
          <p:cNvSpPr txBox="1"/>
          <p:nvPr/>
        </p:nvSpPr>
        <p:spPr>
          <a:xfrm>
            <a:off x="9352103" y="4323814"/>
            <a:ext cx="2526384" cy="1754326"/>
          </a:xfrm>
          <a:prstGeom prst="rect">
            <a:avLst/>
          </a:prstGeom>
          <a:solidFill>
            <a:schemeClr val="accent4">
              <a:lumMod val="20000"/>
              <a:lumOff val="80000"/>
            </a:schemeClr>
          </a:solidFill>
          <a:ln w="5715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a:latin typeface="Poppins" panose="00000500000000000000" pitchFamily="2" charset="0"/>
                <a:cs typeface="Poppins" panose="00000500000000000000" pitchFamily="2" charset="0"/>
              </a:rPr>
              <a:t>Majority of Winners are Under 50K pop</a:t>
            </a:r>
          </a:p>
          <a:p>
            <a:endParaRPr lang="en-US" b="1">
              <a:latin typeface="Poppins" panose="00000500000000000000" pitchFamily="2" charset="0"/>
              <a:cs typeface="Poppins" panose="00000500000000000000" pitchFamily="2" charset="0"/>
            </a:endParaRPr>
          </a:p>
          <a:p>
            <a:r>
              <a:rPr lang="en-US" b="1">
                <a:latin typeface="Poppins" panose="00000500000000000000" pitchFamily="2" charset="0"/>
                <a:cs typeface="Poppins" panose="00000500000000000000" pitchFamily="2" charset="0"/>
              </a:rPr>
              <a:t>Majority of Winners Have No Dedicated Grant Staff</a:t>
            </a:r>
          </a:p>
        </p:txBody>
      </p:sp>
    </p:spTree>
    <p:extLst>
      <p:ext uri="{BB962C8B-B14F-4D97-AF65-F5344CB8AC3E}">
        <p14:creationId xmlns:p14="http://schemas.microsoft.com/office/powerpoint/2010/main" val="220708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2" name="Rectangle 1">
            <a:extLst>
              <a:ext uri="{FF2B5EF4-FFF2-40B4-BE49-F238E27FC236}">
                <a16:creationId xmlns:a16="http://schemas.microsoft.com/office/drawing/2014/main" id="{C9CA1953-9F5A-28FC-2204-76C48CE39748}"/>
              </a:ext>
            </a:extLst>
          </p:cNvPr>
          <p:cNvSpPr/>
          <p:nvPr/>
        </p:nvSpPr>
        <p:spPr>
          <a:xfrm>
            <a:off x="254509" y="1282045"/>
            <a:ext cx="11265413" cy="4360141"/>
          </a:xfrm>
          <a:prstGeom prst="rect">
            <a:avLst/>
          </a:prstGeom>
          <a:solidFill>
            <a:srgbClr val="FE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Google Shape;758;p105"/>
          <p:cNvSpPr txBox="1">
            <a:spLocks noGrp="1"/>
          </p:cNvSpPr>
          <p:nvPr>
            <p:ph type="title"/>
          </p:nvPr>
        </p:nvSpPr>
        <p:spPr>
          <a:xfrm>
            <a:off x="463300" y="556467"/>
            <a:ext cx="11282800" cy="657600"/>
          </a:xfrm>
          <a:prstGeom prst="rect">
            <a:avLst/>
          </a:prstGeom>
        </p:spPr>
        <p:txBody>
          <a:bodyPr spcFirstLastPara="1" vert="horz" wrap="square" lIns="121900" tIns="121900" rIns="121900" bIns="121900" rtlCol="0" anchor="t" anchorCtr="0">
            <a:normAutofit/>
          </a:bodyPr>
          <a:lstStyle/>
          <a:p>
            <a:pPr>
              <a:buClr>
                <a:schemeClr val="dk1"/>
              </a:buClr>
              <a:buSzPts val="1100"/>
            </a:pPr>
            <a:r>
              <a:rPr lang="en" dirty="0">
                <a:latin typeface="Poppins" panose="00000500000000000000" pitchFamily="2" charset="0"/>
                <a:cs typeface="Poppins" panose="00000500000000000000" pitchFamily="2" charset="0"/>
              </a:rPr>
              <a:t>R</a:t>
            </a:r>
            <a:r>
              <a:rPr lang="en-US" dirty="0">
                <a:latin typeface="Poppins" panose="00000500000000000000" pitchFamily="2" charset="0"/>
                <a:cs typeface="Poppins" panose="00000500000000000000" pitchFamily="2" charset="0"/>
              </a:rPr>
              <a:t>e</a:t>
            </a:r>
            <a:r>
              <a:rPr lang="en" dirty="0">
                <a:latin typeface="Poppins" panose="00000500000000000000" pitchFamily="2" charset="0"/>
                <a:cs typeface="Poppins" panose="00000500000000000000" pitchFamily="2" charset="0"/>
              </a:rPr>
              <a:t>gistration Open for Next Phase, Begins Early September</a:t>
            </a:r>
            <a:endParaRPr dirty="0">
              <a:latin typeface="Poppins" panose="00000500000000000000" pitchFamily="2" charset="0"/>
              <a:cs typeface="Poppins" panose="00000500000000000000" pitchFamily="2" charset="0"/>
            </a:endParaRPr>
          </a:p>
        </p:txBody>
      </p:sp>
      <p:sp>
        <p:nvSpPr>
          <p:cNvPr id="759" name="Google Shape;759;p105"/>
          <p:cNvSpPr txBox="1">
            <a:spLocks noGrp="1"/>
          </p:cNvSpPr>
          <p:nvPr>
            <p:ph type="sldNum" idx="12"/>
          </p:nvPr>
        </p:nvSpPr>
        <p:spPr>
          <a:xfrm>
            <a:off x="11311777" y="6357472"/>
            <a:ext cx="731600" cy="524800"/>
          </a:xfrm>
          <a:prstGeom prst="rect">
            <a:avLst/>
          </a:prstGeom>
        </p:spPr>
        <p:txBody>
          <a:bodyPr spcFirstLastPara="1" vert="horz" wrap="square" lIns="121900" tIns="121900" rIns="121900" bIns="121900" rtlCol="0" anchor="ctr" anchorCtr="0">
            <a:normAutofit/>
          </a:bodyPr>
          <a:lstStyle/>
          <a:p>
            <a:pPr>
              <a:buClr>
                <a:srgbClr val="000000"/>
              </a:buClr>
              <a:buSzPts val="1000"/>
            </a:pPr>
            <a:fld id="{00000000-1234-1234-1234-123412341234}" type="slidenum">
              <a:rPr lang="en"/>
              <a:pPr>
                <a:buClr>
                  <a:srgbClr val="000000"/>
                </a:buClr>
                <a:buSzPts val="1000"/>
              </a:pPr>
              <a:t>6</a:t>
            </a:fld>
            <a:endParaRPr/>
          </a:p>
        </p:txBody>
      </p:sp>
      <p:sp>
        <p:nvSpPr>
          <p:cNvPr id="763" name="Google Shape;763;p105"/>
          <p:cNvSpPr/>
          <p:nvPr/>
        </p:nvSpPr>
        <p:spPr>
          <a:xfrm>
            <a:off x="1406053" y="4508900"/>
            <a:ext cx="3838800" cy="1404000"/>
          </a:xfrm>
          <a:prstGeom prst="rect">
            <a:avLst/>
          </a:prstGeom>
          <a:noFill/>
          <a:ln>
            <a:noFill/>
          </a:ln>
        </p:spPr>
        <p:txBody>
          <a:bodyPr spcFirstLastPara="1" wrap="square" lIns="121900" tIns="121900" rIns="121900" bIns="121900" anchor="ctr" anchorCtr="0">
            <a:noAutofit/>
          </a:bodyPr>
          <a:lstStyle/>
          <a:p>
            <a:endParaRPr sz="2400" dirty="0">
              <a:solidFill>
                <a:schemeClr val="dk1"/>
              </a:solidFill>
              <a:latin typeface="Open Sans"/>
              <a:ea typeface="Open Sans"/>
              <a:cs typeface="Open Sans"/>
              <a:sym typeface="Open Sans"/>
            </a:endParaRPr>
          </a:p>
        </p:txBody>
      </p:sp>
      <p:pic>
        <p:nvPicPr>
          <p:cNvPr id="765" name="Google Shape;765;p105"/>
          <p:cNvPicPr preferRelativeResize="0"/>
          <p:nvPr/>
        </p:nvPicPr>
        <p:blipFill rotWithShape="1">
          <a:blip r:embed="rId3">
            <a:alphaModFix/>
          </a:blip>
          <a:srcRect l="18121" t="17199" r="16433" b="18930"/>
          <a:stretch/>
        </p:blipFill>
        <p:spPr>
          <a:xfrm>
            <a:off x="831885" y="2469398"/>
            <a:ext cx="720735" cy="703373"/>
          </a:xfrm>
          <a:prstGeom prst="rect">
            <a:avLst/>
          </a:prstGeom>
          <a:noFill/>
          <a:ln>
            <a:noFill/>
          </a:ln>
        </p:spPr>
      </p:pic>
      <p:sp>
        <p:nvSpPr>
          <p:cNvPr id="767" name="Google Shape;767;p105"/>
          <p:cNvSpPr/>
          <p:nvPr/>
        </p:nvSpPr>
        <p:spPr>
          <a:xfrm>
            <a:off x="5198867" y="1803767"/>
            <a:ext cx="6547200" cy="336400"/>
          </a:xfrm>
          <a:prstGeom prst="rect">
            <a:avLst/>
          </a:prstGeom>
          <a:noFill/>
          <a:ln>
            <a:noFill/>
          </a:ln>
        </p:spPr>
        <p:txBody>
          <a:bodyPr spcFirstLastPara="1" wrap="square" lIns="121900" tIns="121900" rIns="121900" bIns="121900" anchor="ctr" anchorCtr="0">
            <a:noAutofit/>
          </a:bodyPr>
          <a:lstStyle/>
          <a:p>
            <a:pPr algn="ctr"/>
            <a:endParaRPr sz="1467" i="1">
              <a:latin typeface="Open Sans"/>
              <a:ea typeface="Open Sans"/>
              <a:cs typeface="Open Sans"/>
              <a:sym typeface="Open Sans"/>
            </a:endParaRPr>
          </a:p>
        </p:txBody>
      </p:sp>
      <p:sp>
        <p:nvSpPr>
          <p:cNvPr id="772" name="Google Shape;772;p105"/>
          <p:cNvSpPr/>
          <p:nvPr/>
        </p:nvSpPr>
        <p:spPr>
          <a:xfrm>
            <a:off x="1552620" y="1467293"/>
            <a:ext cx="7456051" cy="3798226"/>
          </a:xfrm>
          <a:prstGeom prst="rect">
            <a:avLst/>
          </a:prstGeom>
          <a:noFill/>
          <a:ln>
            <a:noFill/>
          </a:ln>
        </p:spPr>
        <p:txBody>
          <a:bodyPr spcFirstLastPara="1" wrap="square" lIns="121900" tIns="121900" rIns="121900" bIns="121900" anchor="ctr" anchorCtr="0">
            <a:noAutofit/>
          </a:bodyPr>
          <a:lstStyle/>
          <a:p>
            <a:r>
              <a:rPr lang="en" sz="2800" b="1" dirty="0">
                <a:solidFill>
                  <a:schemeClr val="dk1"/>
                </a:solidFill>
                <a:latin typeface="Poppins" panose="00000500000000000000" pitchFamily="2" charset="0"/>
                <a:ea typeface="Open Sans"/>
                <a:cs typeface="Poppins" panose="00000500000000000000" pitchFamily="2" charset="0"/>
                <a:sym typeface="Open Sans"/>
              </a:rPr>
              <a:t>5 bootcamps</a:t>
            </a:r>
          </a:p>
          <a:p>
            <a:endParaRPr lang="en" sz="2800" b="1" dirty="0">
              <a:solidFill>
                <a:schemeClr val="dk1"/>
              </a:solidFill>
              <a:latin typeface="Poppins" panose="00000500000000000000" pitchFamily="2" charset="0"/>
              <a:ea typeface="Open Sans"/>
              <a:cs typeface="Poppins" panose="00000500000000000000" pitchFamily="2" charset="0"/>
              <a:sym typeface="Open Sans"/>
            </a:endParaRPr>
          </a:p>
          <a:p>
            <a:pPr marL="609585" lvl="0" indent="-406390" algn="l" rtl="0">
              <a:spcBef>
                <a:spcPts val="0"/>
              </a:spcBef>
              <a:spcAft>
                <a:spcPts val="0"/>
              </a:spcAft>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Rebuilding American Infrastructure with Sustainability and Equity </a:t>
            </a:r>
          </a:p>
          <a:p>
            <a:pPr marL="609585" lvl="0" indent="-406390" algn="l" rtl="0">
              <a:spcBef>
                <a:spcPts val="0"/>
              </a:spcBef>
              <a:spcAft>
                <a:spcPts val="0"/>
              </a:spcAft>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Building Resilient Infrastructure </a:t>
            </a:r>
          </a:p>
          <a:p>
            <a:pPr marL="609585" lvl="0" indent="-406390" algn="l" rtl="0">
              <a:spcBef>
                <a:spcPts val="0"/>
              </a:spcBef>
              <a:spcAft>
                <a:spcPts val="0"/>
              </a:spcAft>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Flood Mitigation Assistance</a:t>
            </a:r>
          </a:p>
          <a:p>
            <a:pPr marL="609585" indent="-406390">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IRA Elective Pay</a:t>
            </a:r>
          </a:p>
          <a:p>
            <a:pPr marL="609585" indent="-406390">
              <a:buClr>
                <a:schemeClr val="dk1"/>
              </a:buClr>
              <a:buSzPts val="1200"/>
              <a:buFont typeface="Open Sans"/>
              <a:buChar char="●"/>
            </a:pPr>
            <a:r>
              <a:rPr lang="en-US" sz="2400" b="1" dirty="0">
                <a:solidFill>
                  <a:schemeClr val="dk1"/>
                </a:solidFill>
                <a:latin typeface="Poppins" panose="00000500000000000000" pitchFamily="2" charset="0"/>
                <a:ea typeface="Open Sans"/>
                <a:cs typeface="Poppins" panose="00000500000000000000" pitchFamily="2" charset="0"/>
                <a:sym typeface="Open Sans"/>
              </a:rPr>
              <a:t>Drinking Water State Revolving Fund  </a:t>
            </a:r>
          </a:p>
        </p:txBody>
      </p:sp>
      <p:sp>
        <p:nvSpPr>
          <p:cNvPr id="3" name="TextBox 2">
            <a:extLst>
              <a:ext uri="{FF2B5EF4-FFF2-40B4-BE49-F238E27FC236}">
                <a16:creationId xmlns:a16="http://schemas.microsoft.com/office/drawing/2014/main" id="{6FB5AC2D-6E36-1283-ED51-DBC2A644E2C4}"/>
              </a:ext>
            </a:extLst>
          </p:cNvPr>
          <p:cNvSpPr txBox="1"/>
          <p:nvPr/>
        </p:nvSpPr>
        <p:spPr>
          <a:xfrm>
            <a:off x="550333" y="5642186"/>
            <a:ext cx="10515600" cy="523220"/>
          </a:xfrm>
          <a:prstGeom prst="rect">
            <a:avLst/>
          </a:prstGeom>
          <a:noFill/>
        </p:spPr>
        <p:txBody>
          <a:bodyPr wrap="square" rtlCol="0">
            <a:spAutoFit/>
          </a:bodyPr>
          <a:lstStyle/>
          <a:p>
            <a:r>
              <a:rPr lang="en-US" sz="2800" dirty="0"/>
              <a:t>Register </a:t>
            </a:r>
            <a:r>
              <a:rPr lang="en-US" sz="2800" b="1" dirty="0"/>
              <a:t>NOW</a:t>
            </a:r>
            <a:r>
              <a:rPr lang="en-US" sz="2800" dirty="0"/>
              <a:t> at </a:t>
            </a:r>
            <a:r>
              <a:rPr lang="en-US" sz="2800" dirty="0">
                <a:hlinkClick r:id="rId4"/>
              </a:rPr>
              <a:t>www.localinfrastructure.org/application-bootcamp</a:t>
            </a:r>
            <a:r>
              <a:rPr lang="en-US" sz="2800" dirty="0"/>
              <a:t> </a:t>
            </a:r>
            <a:r>
              <a:rPr lang="en-US" dirty="0"/>
              <a:t> </a:t>
            </a:r>
          </a:p>
        </p:txBody>
      </p:sp>
    </p:spTree>
    <p:extLst>
      <p:ext uri="{BB962C8B-B14F-4D97-AF65-F5344CB8AC3E}">
        <p14:creationId xmlns:p14="http://schemas.microsoft.com/office/powerpoint/2010/main" val="416325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D61D-5E77-971B-C7BB-2A6BF52A2477}"/>
              </a:ext>
            </a:extLst>
          </p:cNvPr>
          <p:cNvSpPr>
            <a:spLocks noGrp="1"/>
          </p:cNvSpPr>
          <p:nvPr>
            <p:ph type="title"/>
          </p:nvPr>
        </p:nvSpPr>
        <p:spPr>
          <a:xfrm>
            <a:off x="463299" y="556467"/>
            <a:ext cx="10641475" cy="657600"/>
          </a:xfrm>
        </p:spPr>
        <p:txBody>
          <a:bodyPr>
            <a:noAutofit/>
          </a:bodyPr>
          <a:lstStyle/>
          <a:p>
            <a:r>
              <a:rPr lang="en-US" sz="2800" dirty="0">
                <a:solidFill>
                  <a:schemeClr val="dk1"/>
                </a:solidFill>
                <a:latin typeface="Poppins" panose="00000500000000000000" pitchFamily="2" charset="0"/>
                <a:cs typeface="Poppins" panose="00000500000000000000" pitchFamily="2" charset="0"/>
                <a:sym typeface="Open Sans"/>
              </a:rPr>
              <a:t>Rebuilding American Infrastructure with Sustainability and Equity (RAISE)</a:t>
            </a:r>
            <a:br>
              <a:rPr lang="en-US" sz="2800" dirty="0">
                <a:solidFill>
                  <a:schemeClr val="dk1"/>
                </a:solidFill>
                <a:latin typeface="Poppins" panose="00000500000000000000" pitchFamily="2" charset="0"/>
                <a:cs typeface="Poppins" panose="00000500000000000000" pitchFamily="2" charset="0"/>
                <a:sym typeface="Open Sans"/>
              </a:rPr>
            </a:br>
            <a:endParaRPr lang="en-US" sz="2800"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772FCE31-32D1-805E-9D43-D88D651FE8FF}"/>
              </a:ext>
            </a:extLst>
          </p:cNvPr>
          <p:cNvSpPr>
            <a:spLocks noGrp="1"/>
          </p:cNvSpPr>
          <p:nvPr>
            <p:ph type="body" idx="1"/>
          </p:nvPr>
        </p:nvSpPr>
        <p:spPr>
          <a:xfrm>
            <a:off x="461500" y="1743959"/>
            <a:ext cx="11235600" cy="4091232"/>
          </a:xfrm>
        </p:spPr>
        <p:txBody>
          <a:bodyPr>
            <a:normAutofit lnSpcReduction="10000"/>
          </a:bodyPr>
          <a:lstStyle/>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Provides investments in road, rail, transit, and port projects to enhance freight and passenger transportation networks. </a:t>
            </a:r>
          </a:p>
          <a:p>
            <a:pPr marL="211662" indent="0">
              <a:buNone/>
            </a:pPr>
            <a:endParaRPr lang="en-US" sz="2800" dirty="0">
              <a:solidFill>
                <a:schemeClr val="tx1"/>
              </a:solidFill>
              <a:highlight>
                <a:srgbClr val="FFFFFF"/>
              </a:highlight>
              <a:latin typeface="Poppins" panose="00000500000000000000" pitchFamily="2" charset="0"/>
              <a:cs typeface="Poppins" panose="00000500000000000000" pitchFamily="2" charset="0"/>
            </a:endParaRPr>
          </a:p>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These projects will ultimately strengthen supply chains, reduce bottlenecks, and make local communities safer and more efficient for drivers, cyclists, and pedestrians. </a:t>
            </a:r>
          </a:p>
          <a:p>
            <a:pPr marL="211662" indent="0">
              <a:buNone/>
            </a:pPr>
            <a:endParaRPr lang="en-US" sz="2800" dirty="0">
              <a:solidFill>
                <a:schemeClr val="tx1"/>
              </a:solidFill>
              <a:highlight>
                <a:srgbClr val="FFFFFF"/>
              </a:highlight>
              <a:latin typeface="Poppins" panose="00000500000000000000" pitchFamily="2" charset="0"/>
              <a:cs typeface="Poppins" panose="00000500000000000000" pitchFamily="2" charset="0"/>
            </a:endParaRPr>
          </a:p>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Projects might include the development of master plans, zero emissions plans, reducing conflicts in residential areas between freight and traffic, development of port planning, and risk assessments.</a:t>
            </a:r>
            <a:endParaRPr lang="en-US" sz="28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1476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D61D-5E77-971B-C7BB-2A6BF52A2477}"/>
              </a:ext>
            </a:extLst>
          </p:cNvPr>
          <p:cNvSpPr>
            <a:spLocks noGrp="1"/>
          </p:cNvSpPr>
          <p:nvPr>
            <p:ph type="title"/>
          </p:nvPr>
        </p:nvSpPr>
        <p:spPr>
          <a:xfrm>
            <a:off x="463299" y="556467"/>
            <a:ext cx="10641475" cy="657600"/>
          </a:xfrm>
        </p:spPr>
        <p:txBody>
          <a:bodyPr>
            <a:noAutofit/>
          </a:bodyPr>
          <a:lstStyle/>
          <a:p>
            <a:r>
              <a:rPr lang="en-US" sz="2800" dirty="0">
                <a:solidFill>
                  <a:schemeClr val="dk1"/>
                </a:solidFill>
                <a:latin typeface="Poppins" panose="00000500000000000000" pitchFamily="2" charset="0"/>
                <a:cs typeface="Poppins" panose="00000500000000000000" pitchFamily="2" charset="0"/>
                <a:sym typeface="Open Sans"/>
              </a:rPr>
              <a:t>Building Resilient Infrastructure and Communities (BRIC)</a:t>
            </a:r>
            <a:br>
              <a:rPr lang="en-US" sz="2800" dirty="0">
                <a:solidFill>
                  <a:schemeClr val="dk1"/>
                </a:solidFill>
                <a:latin typeface="Poppins" panose="00000500000000000000" pitchFamily="2" charset="0"/>
                <a:cs typeface="Poppins" panose="00000500000000000000" pitchFamily="2" charset="0"/>
                <a:sym typeface="Open Sans"/>
              </a:rPr>
            </a:br>
            <a:endParaRPr lang="en-US" sz="2800"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772FCE31-32D1-805E-9D43-D88D651FE8FF}"/>
              </a:ext>
            </a:extLst>
          </p:cNvPr>
          <p:cNvSpPr>
            <a:spLocks noGrp="1"/>
          </p:cNvSpPr>
          <p:nvPr>
            <p:ph type="body" idx="1"/>
          </p:nvPr>
        </p:nvSpPr>
        <p:spPr>
          <a:xfrm>
            <a:off x="461500" y="1743959"/>
            <a:ext cx="11235600" cy="4091232"/>
          </a:xfrm>
        </p:spPr>
        <p:txBody>
          <a:bodyPr>
            <a:normAutofit/>
          </a:bodyPr>
          <a:lstStyle/>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Assists communities as they undertake hazard mitigation projects, reducing the risks they face from disasters and natural hazards. </a:t>
            </a:r>
          </a:p>
          <a:p>
            <a:pPr marL="211662" indent="0">
              <a:buNone/>
            </a:pPr>
            <a:endParaRPr lang="en-US" sz="2800" dirty="0">
              <a:solidFill>
                <a:schemeClr val="tx1"/>
              </a:solidFill>
              <a:highlight>
                <a:srgbClr val="FFFFFF"/>
              </a:highlight>
              <a:latin typeface="Poppins" panose="00000500000000000000" pitchFamily="2" charset="0"/>
              <a:cs typeface="Poppins" panose="00000500000000000000" pitchFamily="2" charset="0"/>
            </a:endParaRPr>
          </a:p>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The program aims to shift the federal focus away from reactive disaster spending and instead focusing efforts on proactive investment in community resilience.</a:t>
            </a:r>
            <a:endParaRPr lang="en-US" sz="28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6454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D61D-5E77-971B-C7BB-2A6BF52A2477}"/>
              </a:ext>
            </a:extLst>
          </p:cNvPr>
          <p:cNvSpPr>
            <a:spLocks noGrp="1"/>
          </p:cNvSpPr>
          <p:nvPr>
            <p:ph type="title"/>
          </p:nvPr>
        </p:nvSpPr>
        <p:spPr>
          <a:xfrm>
            <a:off x="463299" y="556467"/>
            <a:ext cx="10641475" cy="657600"/>
          </a:xfrm>
        </p:spPr>
        <p:txBody>
          <a:bodyPr>
            <a:noAutofit/>
          </a:bodyPr>
          <a:lstStyle/>
          <a:p>
            <a:r>
              <a:rPr lang="en-US" sz="2800" b="1" i="0" dirty="0">
                <a:solidFill>
                  <a:srgbClr val="333333"/>
                </a:solidFill>
                <a:effectLst/>
                <a:highlight>
                  <a:srgbClr val="FFFFFF"/>
                </a:highlight>
                <a:latin typeface="Poppins" panose="00000500000000000000" pitchFamily="2" charset="0"/>
              </a:rPr>
              <a:t>Flood Mitigation Assistance (FMA) program</a:t>
            </a:r>
            <a:br>
              <a:rPr lang="en-US" sz="1800" b="0" i="0" dirty="0">
                <a:solidFill>
                  <a:srgbClr val="333333"/>
                </a:solidFill>
                <a:effectLst/>
                <a:highlight>
                  <a:srgbClr val="FFFFFF"/>
                </a:highlight>
                <a:latin typeface="Poppins" panose="00000500000000000000" pitchFamily="2" charset="0"/>
              </a:rPr>
            </a:br>
            <a:br>
              <a:rPr lang="en-US" dirty="0">
                <a:solidFill>
                  <a:schemeClr val="dk1"/>
                </a:solidFill>
                <a:latin typeface="Poppins" panose="00000500000000000000" pitchFamily="2" charset="0"/>
                <a:cs typeface="Poppins" panose="00000500000000000000" pitchFamily="2" charset="0"/>
                <a:sym typeface="Open Sans"/>
              </a:rPr>
            </a:br>
            <a:endParaRPr lang="en-US" dirty="0">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772FCE31-32D1-805E-9D43-D88D651FE8FF}"/>
              </a:ext>
            </a:extLst>
          </p:cNvPr>
          <p:cNvSpPr>
            <a:spLocks noGrp="1"/>
          </p:cNvSpPr>
          <p:nvPr>
            <p:ph type="body" idx="1"/>
          </p:nvPr>
        </p:nvSpPr>
        <p:spPr>
          <a:xfrm>
            <a:off x="461500" y="1743959"/>
            <a:ext cx="11235600" cy="4091232"/>
          </a:xfrm>
        </p:spPr>
        <p:txBody>
          <a:bodyPr>
            <a:normAutofit/>
          </a:bodyPr>
          <a:lstStyle/>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Supports local communities through investments in strategies to harden resilience, in plans for flood mitigation, and in the reduction of the risk of damage before a disaster. </a:t>
            </a:r>
          </a:p>
          <a:p>
            <a:pPr marL="211662" indent="0">
              <a:buNone/>
            </a:pPr>
            <a:endParaRPr lang="en-US" sz="2800" b="0" i="0" dirty="0">
              <a:solidFill>
                <a:schemeClr val="tx1"/>
              </a:solidFill>
              <a:effectLst/>
              <a:highlight>
                <a:srgbClr val="FFFFFF"/>
              </a:highlight>
              <a:latin typeface="Poppins" panose="00000500000000000000" pitchFamily="2" charset="0"/>
              <a:cs typeface="Poppins" panose="00000500000000000000" pitchFamily="2" charset="0"/>
            </a:endParaRPr>
          </a:p>
          <a:p>
            <a:pPr marL="211662" indent="0">
              <a:buNone/>
            </a:pPr>
            <a:r>
              <a:rPr lang="en-US" sz="2800" b="0" i="0" dirty="0">
                <a:solidFill>
                  <a:schemeClr val="tx1"/>
                </a:solidFill>
                <a:effectLst/>
                <a:highlight>
                  <a:srgbClr val="FFFFFF"/>
                </a:highlight>
                <a:latin typeface="Poppins" panose="00000500000000000000" pitchFamily="2" charset="0"/>
                <a:cs typeface="Poppins" panose="00000500000000000000" pitchFamily="2" charset="0"/>
              </a:rPr>
              <a:t>Projects might include reducing flood losses by elevation and relocation of flood insured structures, along with floodproofing non-residential structures, small local flood reduction projects, and plans to reduce flood damage.</a:t>
            </a:r>
            <a:endParaRPr lang="en-US" sz="24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2003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e1c8c58c-2a2c-4b83-bbaa-89d7d2189847">
      <Value>Conference</Value>
    </Document_x0020_Type>
    <Chapter_x0020_Rank xmlns="e1c8c58c-2a2c-4b83-bbaa-89d7d2189847" xsi:nil="true"/>
    <CDBG_x0020_Chapters xmlns="e1c8c58c-2a2c-4b83-bbaa-89d7d2189847" xsi:nil="true"/>
    <Document_x0020_Sub-Section xmlns="e1c8c58c-2a2c-4b83-bbaa-89d7d2189847"/>
  </documentManagement>
</p:properties>
</file>

<file path=customXml/item3.xml><?xml version="1.0" encoding="utf-8"?>
<ct:contentTypeSchema xmlns:ct="http://schemas.microsoft.com/office/2006/metadata/contentType" xmlns:ma="http://schemas.microsoft.com/office/2006/metadata/properties/metaAttributes" ct:_="" ma:_="" ma:contentTypeName="DLG Documents" ma:contentTypeID="0x010100DD81549B557B3044B885155E81CEFB8300BF4F60ED156CE94681D2DE44B6E56191" ma:contentTypeVersion="4" ma:contentTypeDescription="" ma:contentTypeScope="" ma:versionID="dbc3757294b1d515d131deb0013c2716">
  <xsd:schema xmlns:xsd="http://www.w3.org/2001/XMLSchema" xmlns:xs="http://www.w3.org/2001/XMLSchema" xmlns:p="http://schemas.microsoft.com/office/2006/metadata/properties" xmlns:ns2="e1c8c58c-2a2c-4b83-bbaa-89d7d2189847" targetNamespace="http://schemas.microsoft.com/office/2006/metadata/properties" ma:root="true" ma:fieldsID="90e8b3beda80871890b5533d4c0162eb" ns2:_="">
    <xsd:import namespace="e1c8c58c-2a2c-4b83-bbaa-89d7d2189847"/>
    <xsd:element name="properties">
      <xsd:complexType>
        <xsd:sequence>
          <xsd:element name="documentManagement">
            <xsd:complexType>
              <xsd:all>
                <xsd:element ref="ns2:Document_x0020_Type" minOccurs="0"/>
                <xsd:element ref="ns2:Document_x0020_Sub-Section" minOccurs="0"/>
                <xsd:element ref="ns2:CDBG_x0020_Chapters" minOccurs="0"/>
                <xsd:element ref="ns2:Chapter_x0020_Ra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8c58c-2a2c-4b83-bbaa-89d7d2189847"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City"/>
                    <xsd:enumeration value="Conference"/>
                    <xsd:enumeration value="County"/>
                    <xsd:enumeration value="Debt"/>
                    <xsd:enumeration value="eClearinghouse"/>
                    <xsd:enumeration value="Employee Resources"/>
                    <xsd:enumeration value="Federal Grants"/>
                    <xsd:enumeration value="Legal"/>
                    <xsd:enumeration value="State Grants"/>
                    <xsd:enumeration value="Training"/>
                  </xsd:restriction>
                </xsd:simpleType>
              </xsd:element>
            </xsd:sequence>
          </xsd:extension>
        </xsd:complexContent>
      </xsd:complexType>
    </xsd:element>
    <xsd:element name="Document_x0020_Sub-Section" ma:index="9" nillable="true" ma:displayName="Document Sub-Section" ma:internalName="Document_x0020_Sub_x002d_Section">
      <xsd:complexType>
        <xsd:complexContent>
          <xsd:extension base="dms:MultiChoice">
            <xsd:sequence>
              <xsd:element name="Value" maxOccurs="unbounded" minOccurs="0" nillable="true">
                <xsd:simpleType>
                  <xsd:restriction base="dms:Choice">
                    <xsd:enumeration value="ARC"/>
                    <xsd:enumeration value="BABA"/>
                    <xsd:enumeration value="CDBG"/>
                    <xsd:enumeration value="City UFIR"/>
                    <xsd:enumeration value="Covid-19"/>
                    <xsd:enumeration value="Disaster"/>
                    <xsd:enumeration value="DRA"/>
                    <xsd:enumeration value="LWCF"/>
                    <xsd:enumeration value="NSP"/>
                    <xsd:enumeration value="RHP"/>
                    <xsd:enumeration value="RTP"/>
                    <xsd:enumeration value="Ethics Ordinances"/>
                    <xsd:enumeration value="Interlocal Agreements"/>
                    <xsd:enumeration value="Public-Private Partnerships"/>
                    <xsd:enumeration value="ADDs"/>
                    <xsd:enumeration value="Coal Development"/>
                    <xsd:enumeration value="Flood Control"/>
                    <xsd:enumeration value="Grant Program"/>
                    <xsd:enumeration value="Special Programs"/>
                    <xsd:enumeration value="2021 CDBG-DR Programs &amp; Projects"/>
                    <xsd:enumeration value="2022 CDBG-DR Programs &amp; Projects"/>
                    <xsd:enumeration value="CDBG Guidelines and Applications"/>
                    <xsd:enumeration value="CDBG Handbook"/>
                    <xsd:enumeration value="CDBG Handbook Only"/>
                    <xsd:enumeration value="CDBG Resources and Forms"/>
                    <xsd:enumeration value="CDBG-DR Performance Reports"/>
                    <xsd:enumeration value="City other downloads"/>
                    <xsd:enumeration value="City Statute Reports"/>
                    <xsd:enumeration value="City Tax Rates Info"/>
                    <xsd:enumeration value="Coal Severance"/>
                    <xsd:enumeration value="Local Government Debt"/>
                    <xsd:enumeration value="RDAAP"/>
                    <xsd:enumeration value="PRICE Program"/>
                    <xsd:enumeration value="KORRRA"/>
                  </xsd:restriction>
                </xsd:simpleType>
              </xsd:element>
            </xsd:sequence>
          </xsd:extension>
        </xsd:complexContent>
      </xsd:complexType>
    </xsd:element>
    <xsd:element name="CDBG_x0020_Chapters" ma:index="10" nillable="true" ma:displayName="CDBG Chapters" ma:format="Dropdown" ma:internalName="CDBG_x0020_Chapters">
      <xsd:simpleType>
        <xsd:restriction base="dms:Choice">
          <xsd:enumeration value="Chapter 00: Introduction"/>
          <xsd:enumeration value="Chapter 1: Project Administration"/>
          <xsd:enumeration value="Chapter 2: Environmental Review"/>
          <xsd:enumeration value="Chapter 3: Financial Management"/>
          <xsd:enumeration value="Chapter 4: Procurement"/>
          <xsd:enumeration value="Chapter 5: Contracting"/>
          <xsd:enumeration value="Chapter 6: Labor Standards and Construction Management"/>
          <xsd:enumeration value="Chapter 7: Fair Housing and Equal Opportunity"/>
          <xsd:enumeration value="Chapter 8: Relocation, Displacement and One-for-One Replacement"/>
          <xsd:enumeration value="Chapter 9: Acquisition"/>
          <xsd:enumeration value="Chapter 10: Housing"/>
          <xsd:enumeration value="Chapter 10: Duplication of Benefits"/>
          <xsd:enumeration value="Chapter 11: Green Building Requirements"/>
          <xsd:enumeration value="Chapter 11: Economic Development"/>
          <xsd:enumeration value="Chapter 12: Mitigation Requirements"/>
          <xsd:enumeration value="Chapter 12: Amendments and Monitoring"/>
          <xsd:enumeration value="Chapter 13: Close Out"/>
          <xsd:enumeration value="Chapter 13: Amendments and Monitoring"/>
          <xsd:enumeration value="Chapter 14: Project Closeout"/>
          <xsd:enumeration value="Chapter 15: Procedures to Detect Fraud, Waste and Abuse"/>
          <xsd:enumeration value="Guidelines"/>
          <xsd:enumeration value="Applications"/>
          <xsd:enumeration value="​​Administrative Forms"/>
          <xsd:enumeration value="Labor"/>
          <xsd:enumeration value="Fair Housing and Title VI"/>
          <xsd:enumeration value="Uniform Act​"/>
          <xsd:enumeration value="Environmental Review"/>
        </xsd:restriction>
      </xsd:simpleType>
    </xsd:element>
    <xsd:element name="Chapter_x0020_Rank" ma:index="11" nillable="true" ma:displayName="Chapter Rank" ma:format="Dropdown" ma:internalName="Chapter_x0020_Rank">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6009D-6C46-4864-AE8E-29C1C7CCD1EA}">
  <ds:schemaRefs>
    <ds:schemaRef ds:uri="http://schemas.microsoft.com/sharepoint/v3/contenttype/forms"/>
  </ds:schemaRefs>
</ds:datastoreItem>
</file>

<file path=customXml/itemProps2.xml><?xml version="1.0" encoding="utf-8"?>
<ds:datastoreItem xmlns:ds="http://schemas.openxmlformats.org/officeDocument/2006/customXml" ds:itemID="{BFED2C42-2902-4A20-BCFC-94FBD3AF35F0}">
  <ds:schemaRefs>
    <ds:schemaRef ds:uri="http://schemas.openxmlformats.org/package/2006/metadata/core-properties"/>
    <ds:schemaRef ds:uri="http://purl.org/dc/elements/1.1/"/>
    <ds:schemaRef ds:uri="http://schemas.microsoft.com/office/2006/documentManagement/types"/>
    <ds:schemaRef ds:uri="2cc473fd-f295-4184-a913-21d71865ee59"/>
    <ds:schemaRef ds:uri="http://schemas.microsoft.com/office/infopath/2007/PartnerControls"/>
    <ds:schemaRef ds:uri="http://purl.org/dc/dcmitype/"/>
    <ds:schemaRef ds:uri="4125e49d-2b70-46a6-9679-682a7171cfca"/>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E15C49A5-0F91-4621-B4EC-526E2DE68AED}"/>
</file>

<file path=docProps/app.xml><?xml version="1.0" encoding="utf-8"?>
<Properties xmlns="http://schemas.openxmlformats.org/officeDocument/2006/extended-properties" xmlns:vt="http://schemas.openxmlformats.org/officeDocument/2006/docPropsVTypes">
  <TotalTime>42754</TotalTime>
  <Words>1780</Words>
  <Application>Microsoft Office PowerPoint</Application>
  <PresentationFormat>Widescreen</PresentationFormat>
  <Paragraphs>319</Paragraphs>
  <Slides>12</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vt:lpstr>
      <vt:lpstr>Arial</vt:lpstr>
      <vt:lpstr>Calibri</vt:lpstr>
      <vt:lpstr>Calibri Light</vt:lpstr>
      <vt:lpstr>Helvetica</vt:lpstr>
      <vt:lpstr>Open Sans</vt:lpstr>
      <vt:lpstr>Open Sans Medium</vt:lpstr>
      <vt:lpstr>Poppins</vt:lpstr>
      <vt:lpstr>Office Theme</vt:lpstr>
      <vt:lpstr>Office Theme</vt:lpstr>
      <vt:lpstr>PowerPoint Presentation</vt:lpstr>
      <vt:lpstr>FREE Training Program for Small and Mid-Size American Cities  </vt:lpstr>
      <vt:lpstr>Over 21 months, program has provided robust strategic guidance and technical assistance to more than 900 small cities in every state</vt:lpstr>
      <vt:lpstr>PowerPoint Presentation</vt:lpstr>
      <vt:lpstr>PowerPoint Presentation</vt:lpstr>
      <vt:lpstr>Registration Open for Next Phase, Begins Early September</vt:lpstr>
      <vt:lpstr>Rebuilding American Infrastructure with Sustainability and Equity (RAISE) </vt:lpstr>
      <vt:lpstr>Building Resilient Infrastructure and Communities (BRIC) </vt:lpstr>
      <vt:lpstr>Flood Mitigation Assistance (FMA) program  </vt:lpstr>
      <vt:lpstr>IRA Direct Pay</vt:lpstr>
      <vt:lpstr>Drinking Water State Revolving Fund </vt:lpstr>
      <vt:lpstr>Registration Open for Next Phase, Begins Early September</vt:lpstr>
    </vt:vector>
  </TitlesOfParts>
  <Company>NLC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GLIC '24 Local Infrastructure HUB</dc:title>
  <dc:creator>Katie Dailinger</dc:creator>
  <cp:lastModifiedBy>Sutton, Cole C (DLG)</cp:lastModifiedBy>
  <cp:revision>20</cp:revision>
  <dcterms:created xsi:type="dcterms:W3CDTF">2024-03-04T01:18:44Z</dcterms:created>
  <dcterms:modified xsi:type="dcterms:W3CDTF">2024-08-19T14:21:28Z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0x010100DD81549B557B3044B885155E81CEFB8300BF4F60ED156CE94681D2DE44B6E56191</vt:lpwstr>
  </property>
</Properties>
</file>